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404" r:id="rId3"/>
    <p:sldId id="303" r:id="rId4"/>
    <p:sldId id="422" r:id="rId5"/>
    <p:sldId id="420" r:id="rId6"/>
    <p:sldId id="447" r:id="rId7"/>
    <p:sldId id="430" r:id="rId8"/>
    <p:sldId id="431" r:id="rId9"/>
    <p:sldId id="444" r:id="rId10"/>
    <p:sldId id="433" r:id="rId11"/>
    <p:sldId id="434" r:id="rId12"/>
    <p:sldId id="428" r:id="rId13"/>
    <p:sldId id="423" r:id="rId14"/>
    <p:sldId id="436" r:id="rId15"/>
    <p:sldId id="437" r:id="rId16"/>
    <p:sldId id="438" r:id="rId17"/>
    <p:sldId id="443" r:id="rId18"/>
    <p:sldId id="445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5E45"/>
    <a:srgbClr val="FFFF05"/>
    <a:srgbClr val="F2B41A"/>
    <a:srgbClr val="FFFFF3"/>
    <a:srgbClr val="FFFFCC"/>
    <a:srgbClr val="FFFFFF"/>
    <a:srgbClr val="FFFF00"/>
    <a:srgbClr val="EBEAC4"/>
    <a:srgbClr val="FFFFBD"/>
    <a:srgbClr val="FFFF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65" autoAdjust="0"/>
  </p:normalViewPr>
  <p:slideViewPr>
    <p:cSldViewPr>
      <p:cViewPr>
        <p:scale>
          <a:sx n="75" d="100"/>
          <a:sy n="75" d="100"/>
        </p:scale>
        <p:origin x="-130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275" y="-5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161" cy="464180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180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r">
              <a:defRPr sz="1200"/>
            </a:lvl1pPr>
          </a:lstStyle>
          <a:p>
            <a:fld id="{C447D1D5-8B3A-4F1B-8A6D-06DA4EBE0558}" type="datetimeFigureOut">
              <a:rPr lang="en-US" smtClean="0"/>
              <a:pPr/>
              <a:t>7/25/2013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20"/>
            <a:ext cx="3038161" cy="464180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620"/>
            <a:ext cx="3038161" cy="464180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r">
              <a:defRPr sz="1200"/>
            </a:lvl1pPr>
          </a:lstStyle>
          <a:p>
            <a:fld id="{21226EF9-26EA-493B-B4E8-91CCC712A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A5D30495-1B22-794A-A7A7-CFD8EEF47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2813">
              <a:defRPr/>
            </a:pPr>
            <a:fld id="{EC12EF73-05D7-4021-97EB-0DB1CEC2A023}" type="slidenum">
              <a:rPr lang="en-US" smtClean="0"/>
              <a:pPr defTabSz="912813"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600200"/>
            <a:ext cx="5791200" cy="1524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324600" cy="16002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38"/>
            <a:ext cx="5257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9342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1"/>
            <a:ext cx="76200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9342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1"/>
            <a:ext cx="76200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7338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24000"/>
            <a:ext cx="3735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133600"/>
            <a:ext cx="3735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7800" y="1447800"/>
            <a:ext cx="3733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133600"/>
            <a:ext cx="3736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0866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781800" cy="7937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1435100"/>
            <a:ext cx="2246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371600"/>
            <a:ext cx="7620000" cy="47545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39000" cy="94456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-1161248" y="3980649"/>
            <a:ext cx="312420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2800" b="0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Getting to the Core</a:t>
            </a:r>
          </a:p>
          <a:p>
            <a:pPr algn="ctr"/>
            <a:endParaRPr lang="en-US" sz="2800" b="0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7696200" y="76200"/>
            <a:ext cx="1295400" cy="1143000"/>
            <a:chOff x="4267200" y="2115312"/>
            <a:chExt cx="609600" cy="609600"/>
          </a:xfrm>
        </p:grpSpPr>
        <p:sp>
          <p:nvSpPr>
            <p:cNvPr id="20" name="Oval 19"/>
            <p:cNvSpPr/>
            <p:nvPr/>
          </p:nvSpPr>
          <p:spPr>
            <a:xfrm>
              <a:off x="4267200" y="2115312"/>
              <a:ext cx="609600" cy="6096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blipFill>
              <a:blip r:embed="rId13" cstate="print"/>
              <a:stretch>
                <a:fillRect/>
              </a:stretch>
            </a:blip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</p:grpSp>
      <p:sp>
        <p:nvSpPr>
          <p:cNvPr id="22" name="TextBox 21"/>
          <p:cNvSpPr txBox="1"/>
          <p:nvPr userDrawn="1"/>
        </p:nvSpPr>
        <p:spPr>
          <a:xfrm>
            <a:off x="304800" y="6248400"/>
            <a:ext cx="2362200" cy="400110"/>
          </a:xfrm>
          <a:prstGeom prst="rect">
            <a:avLst/>
          </a:prstGeom>
          <a:solidFill>
            <a:srgbClr val="008000">
              <a:alpha val="46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Superior Standards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2895600" y="6248400"/>
            <a:ext cx="3124200" cy="400110"/>
          </a:xfrm>
          <a:prstGeom prst="rect">
            <a:avLst/>
          </a:prstGeom>
          <a:solidFill>
            <a:srgbClr val="FF0000">
              <a:alpha val="57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6248400" y="6248400"/>
            <a:ext cx="2362200" cy="400110"/>
          </a:xfrm>
          <a:prstGeom prst="rect">
            <a:avLst/>
          </a:prstGeom>
          <a:solidFill>
            <a:srgbClr val="FFFF05">
              <a:alpha val="45882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Successful Students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77686" y="3276600"/>
            <a:ext cx="7653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77686" y="4267200"/>
            <a:ext cx="7653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77686" y="5334000"/>
            <a:ext cx="7653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371600"/>
            <a:ext cx="7620000" cy="47545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39000" cy="94456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-1161248" y="3980649"/>
            <a:ext cx="312420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 smtClean="0">
                <a:ln w="12700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Getting to the Core</a:t>
            </a:r>
          </a:p>
          <a:p>
            <a:pPr algn="ctr"/>
            <a:endParaRPr lang="en-US" sz="2800" dirty="0">
              <a:ln w="12700">
                <a:solidFill>
                  <a:prstClr val="black"/>
                </a:solidFill>
                <a:prstDash val="solid"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8"/>
          <p:cNvGrpSpPr/>
          <p:nvPr userDrawn="1"/>
        </p:nvGrpSpPr>
        <p:grpSpPr>
          <a:xfrm>
            <a:off x="7696200" y="76200"/>
            <a:ext cx="1295400" cy="1143000"/>
            <a:chOff x="4267200" y="2115312"/>
            <a:chExt cx="609600" cy="609600"/>
          </a:xfrm>
        </p:grpSpPr>
        <p:sp>
          <p:nvSpPr>
            <p:cNvPr id="20" name="Oval 19"/>
            <p:cNvSpPr/>
            <p:nvPr/>
          </p:nvSpPr>
          <p:spPr>
            <a:xfrm>
              <a:off x="4267200" y="2115312"/>
              <a:ext cx="609600" cy="609600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361688" y="2209800"/>
              <a:ext cx="420624" cy="420624"/>
            </a:xfrm>
            <a:prstGeom prst="ellipse">
              <a:avLst/>
            </a:prstGeom>
            <a:blipFill>
              <a:blip r:embed="rId3" cstate="print"/>
              <a:stretch>
                <a:fillRect/>
              </a:stretch>
            </a:blipFill>
            <a:ln w="50800" cap="rnd" cmpd="dbl" algn="ctr">
              <a:solidFill>
                <a:schemeClr val="accent3">
                  <a:shade val="75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2" name="TextBox 21"/>
          <p:cNvSpPr txBox="1"/>
          <p:nvPr userDrawn="1"/>
        </p:nvSpPr>
        <p:spPr>
          <a:xfrm>
            <a:off x="304800" y="6248400"/>
            <a:ext cx="2362200" cy="400110"/>
          </a:xfrm>
          <a:prstGeom prst="rect">
            <a:avLst/>
          </a:prstGeom>
          <a:solidFill>
            <a:srgbClr val="008000">
              <a:alpha val="46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Superior Standards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2895600" y="6248400"/>
            <a:ext cx="3124200" cy="400110"/>
          </a:xfrm>
          <a:prstGeom prst="rect">
            <a:avLst/>
          </a:prstGeom>
          <a:solidFill>
            <a:srgbClr val="FF0000">
              <a:alpha val="57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6248400" y="6248400"/>
            <a:ext cx="2362200" cy="400110"/>
          </a:xfrm>
          <a:prstGeom prst="rect">
            <a:avLst/>
          </a:prstGeom>
          <a:solidFill>
            <a:srgbClr val="FFFF05">
              <a:alpha val="45882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Successful Students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686" y="3276600"/>
            <a:ext cx="7653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686" y="4267200"/>
            <a:ext cx="7653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686" y="5334000"/>
            <a:ext cx="76531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 bwMode="auto">
          <a:xfrm>
            <a:off x="914400" y="762000"/>
            <a:ext cx="6629400" cy="17526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4900" b="1" dirty="0" smtClean="0">
                <a:solidFill>
                  <a:srgbClr val="000714"/>
                </a:solidFill>
                <a:latin typeface="Arial (Headings)"/>
              </a:rPr>
              <a:t>2013 – 14              Budget Update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1400" b="1" dirty="0" smtClean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7620000" cy="2209800"/>
          </a:xfrm>
        </p:spPr>
        <p:txBody>
          <a:bodyPr>
            <a:normAutofit fontScale="25000" lnSpcReduction="20000"/>
          </a:bodyPr>
          <a:lstStyle/>
          <a:p>
            <a:pPr>
              <a:buFont typeface="Arial" charset="0"/>
              <a:buNone/>
              <a:defRPr/>
            </a:pPr>
            <a:endParaRPr lang="en-US" sz="45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en-US" sz="9600" b="1" dirty="0" smtClean="0">
                <a:solidFill>
                  <a:schemeClr val="tx1"/>
                </a:solidFill>
                <a:ea typeface="Tahoma" pitchFamily="34" charset="0"/>
              </a:rPr>
              <a:t>Charles E. </a:t>
            </a:r>
            <a:r>
              <a:rPr lang="en-US" sz="9600" b="1" smtClean="0">
                <a:solidFill>
                  <a:schemeClr val="tx1"/>
                </a:solidFill>
                <a:ea typeface="Tahoma" pitchFamily="34" charset="0"/>
              </a:rPr>
              <a:t>McCully</a:t>
            </a:r>
            <a:r>
              <a:rPr lang="en-US" sz="9600" b="1" dirty="0" smtClean="0">
                <a:solidFill>
                  <a:schemeClr val="tx1"/>
                </a:solidFill>
                <a:ea typeface="Tahoma" pitchFamily="34" charset="0"/>
              </a:rPr>
              <a:t>, Interim Superintendent</a:t>
            </a:r>
          </a:p>
          <a:p>
            <a:pPr>
              <a:buFont typeface="Arial" charset="0"/>
              <a:buNone/>
              <a:defRPr/>
            </a:pPr>
            <a:endParaRPr lang="en-US" sz="2200" b="1" dirty="0" smtClean="0">
              <a:solidFill>
                <a:schemeClr val="tx1"/>
              </a:solidFill>
              <a:ea typeface="Tahoma" pitchFamily="34" charset="0"/>
            </a:endParaRPr>
          </a:p>
          <a:p>
            <a:pPr>
              <a:buFont typeface="Arial" charset="0"/>
              <a:buNone/>
              <a:defRPr/>
            </a:pPr>
            <a:endParaRPr lang="en-US" sz="2200" b="1" dirty="0" smtClean="0">
              <a:solidFill>
                <a:schemeClr val="tx1"/>
              </a:solidFill>
              <a:ea typeface="Tahoma" pitchFamily="34" charset="0"/>
            </a:endParaRPr>
          </a:p>
          <a:p>
            <a:pPr>
              <a:buFont typeface="Arial" charset="0"/>
              <a:buNone/>
              <a:defRPr/>
            </a:pPr>
            <a:endParaRPr lang="en-US" sz="2200" b="1" dirty="0" smtClean="0">
              <a:solidFill>
                <a:schemeClr val="tx1"/>
              </a:solidFill>
              <a:ea typeface="Tahoma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en-US" sz="8000" b="1" dirty="0" smtClean="0">
                <a:solidFill>
                  <a:schemeClr val="tx1"/>
                </a:solidFill>
                <a:ea typeface="Tahoma" pitchFamily="34" charset="0"/>
              </a:rPr>
              <a:t>Stefanie P. Phillips, </a:t>
            </a:r>
            <a:r>
              <a:rPr lang="en-US" sz="8000" b="1" dirty="0" err="1" smtClean="0">
                <a:solidFill>
                  <a:schemeClr val="tx1"/>
                </a:solidFill>
                <a:ea typeface="Tahoma" pitchFamily="34" charset="0"/>
              </a:rPr>
              <a:t>Ed.D</a:t>
            </a:r>
            <a:r>
              <a:rPr lang="en-US" sz="8000" b="1" dirty="0" smtClean="0">
                <a:solidFill>
                  <a:schemeClr val="tx1"/>
                </a:solidFill>
                <a:ea typeface="Tahoma" pitchFamily="34" charset="0"/>
              </a:rPr>
              <a:t>., Deputy Superintendent, Operations</a:t>
            </a:r>
          </a:p>
          <a:p>
            <a:pPr>
              <a:buFont typeface="Arial" charset="0"/>
              <a:buNone/>
              <a:defRPr/>
            </a:pPr>
            <a:r>
              <a:rPr lang="en-US" sz="8000" b="1" dirty="0" smtClean="0">
                <a:solidFill>
                  <a:schemeClr val="tx1"/>
                </a:solidFill>
                <a:ea typeface="Tahoma" pitchFamily="34" charset="0"/>
              </a:rPr>
              <a:t>Tony Wold, </a:t>
            </a:r>
            <a:r>
              <a:rPr lang="en-US" sz="8000" b="1" dirty="0" err="1" smtClean="0">
                <a:solidFill>
                  <a:schemeClr val="tx1"/>
                </a:solidFill>
                <a:ea typeface="Tahoma" pitchFamily="34" charset="0"/>
              </a:rPr>
              <a:t>Ed.D</a:t>
            </a:r>
            <a:r>
              <a:rPr lang="en-US" sz="8000" b="1" dirty="0" smtClean="0">
                <a:solidFill>
                  <a:schemeClr val="tx1"/>
                </a:solidFill>
                <a:ea typeface="Tahoma" pitchFamily="34" charset="0"/>
              </a:rPr>
              <a:t>., Executive Director, Business Operations</a:t>
            </a:r>
          </a:p>
          <a:p>
            <a:pPr>
              <a:buFont typeface="Arial" charset="0"/>
              <a:buNone/>
              <a:defRPr/>
            </a:pPr>
            <a:r>
              <a:rPr lang="en-US" sz="8000" b="1" dirty="0" smtClean="0">
                <a:solidFill>
                  <a:schemeClr val="tx1"/>
                </a:solidFill>
                <a:ea typeface="Tahoma" pitchFamily="34" charset="0"/>
              </a:rPr>
              <a:t>Swandayani Singgih, Director, Budget</a:t>
            </a:r>
          </a:p>
          <a:p>
            <a:pPr>
              <a:buFont typeface="Arial" charset="0"/>
              <a:buNone/>
              <a:defRPr/>
            </a:pPr>
            <a:endParaRPr lang="en-US" sz="72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endParaRPr lang="en-US" sz="6400" dirty="0" smtClean="0">
              <a:solidFill>
                <a:schemeClr val="tx1"/>
              </a:solidFill>
              <a:ea typeface="Tahoma" pitchFamily="34" charset="0"/>
            </a:endParaRPr>
          </a:p>
          <a:p>
            <a:pPr>
              <a:buFont typeface="Arial" charset="0"/>
              <a:buNone/>
              <a:defRPr/>
            </a:pPr>
            <a:endParaRPr lang="en-US" sz="6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447800" y="457200"/>
            <a:ext cx="617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71600" y="2743200"/>
            <a:ext cx="7162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370" tIns="50685" rIns="101370" bIns="50685">
            <a:spAutoFit/>
          </a:bodyPr>
          <a:lstStyle/>
          <a:p>
            <a:pPr algn="ctr" defTabSz="1014413">
              <a:lnSpc>
                <a:spcPct val="90000"/>
              </a:lnSpc>
              <a:buClr>
                <a:srgbClr val="FF9900"/>
              </a:buClr>
              <a:buSzPct val="80000"/>
              <a:buFont typeface="Arial Narrow" pitchFamily="34" charset="0"/>
              <a:buNone/>
              <a:defRPr/>
            </a:pP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July 23, </a:t>
            </a:r>
            <a:r>
              <a:rPr lang="en-US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2013</a:t>
            </a:r>
            <a:endParaRPr lang="en-US" sz="2400" i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239000" cy="960438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Balances, Reserves, and Planning</a:t>
            </a:r>
          </a:p>
        </p:txBody>
      </p:sp>
      <p:sp>
        <p:nvSpPr>
          <p:cNvPr id="1146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Aft>
                <a:spcPts val="300"/>
              </a:spcAft>
            </a:pPr>
            <a:r>
              <a:rPr lang="en-US" dirty="0" smtClean="0"/>
              <a:t>The LCFF revenue model leads to an entirely new way of thinking about revenues, reserves, balances, and planning for the future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Gone are the anchors of the past: base revenue limit, deficit factor, current-year COLA, etc.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They are replaced with a “commitment” by the state to make a contribution to “closing the gap” each year</a:t>
            </a:r>
          </a:p>
          <a:p>
            <a:pPr lvl="2">
              <a:spcAft>
                <a:spcPts val="300"/>
              </a:spcAft>
            </a:pPr>
            <a:r>
              <a:rPr lang="en-US" dirty="0" smtClean="0"/>
              <a:t>But there is </a:t>
            </a:r>
            <a:r>
              <a:rPr lang="en-US" b="1" u="sng" dirty="0" smtClean="0"/>
              <a:t>no statutory calculation </a:t>
            </a:r>
            <a:r>
              <a:rPr lang="en-US" dirty="0" smtClean="0"/>
              <a:t>for how much the state will contribute – and no obligation to fund any certain amount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This has huge implications for districts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Many districts will need to maintain much larger reserves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Much of the “new money” will still be tied to expenditures for specific programs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The SSC Dartboard will be more subjective than in the past, but more relevant than ever for conservative and reasonable planning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743700" cy="80962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Confidence Intervals and the State Revenue Forecasts</a:t>
            </a:r>
          </a:p>
        </p:txBody>
      </p:sp>
      <p:graphicFrame>
        <p:nvGraphicFramePr>
          <p:cNvPr id="9218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9159875" cy="5264150"/>
        </p:xfrm>
        <a:graphic>
          <a:graphicData uri="http://schemas.openxmlformats.org/presentationml/2006/ole">
            <p:oleObj spid="_x0000_s64514" r:id="rId3" imgW="9163082" imgH="5261304" progId="Excel.Sheet.8">
              <p:embed/>
            </p:oleObj>
          </a:graphicData>
        </a:graphic>
      </p:graphicFrame>
      <p:sp>
        <p:nvSpPr>
          <p:cNvPr id="3379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590800" y="1057274"/>
            <a:ext cx="4895850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© 2013 School Services of California, Inc.</a:t>
            </a: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0" y="5943600"/>
            <a:ext cx="9058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Arial Narrow" pitchFamily="34" charset="0"/>
              </a:rPr>
              <a:t>Source: </a:t>
            </a:r>
            <a:r>
              <a:rPr lang="en-US" sz="1400" b="1" i="1" dirty="0">
                <a:latin typeface="Arial Narrow" pitchFamily="34" charset="0"/>
              </a:rPr>
              <a:t>General Fund Revenues and Proposition 98 Forecast</a:t>
            </a:r>
            <a:r>
              <a:rPr lang="en-US" sz="1400" b="1" dirty="0">
                <a:latin typeface="Arial Narrow" pitchFamily="34" charset="0"/>
              </a:rPr>
              <a:t>, CMC, July 2013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Declining Reserves and 2%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1"/>
            <a:ext cx="76200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Finally, the District will be recommending adoption of a budget with the minimum 2% reserve beginning in the 2013-14 school year and a significant structural deficit for 2014-15.</a:t>
            </a:r>
          </a:p>
          <a:p>
            <a:pPr>
              <a:buNone/>
            </a:pPr>
            <a:r>
              <a:rPr lang="en-US" sz="2400" dirty="0" smtClean="0"/>
              <a:t>  </a:t>
            </a:r>
          </a:p>
          <a:p>
            <a:r>
              <a:rPr lang="en-US" sz="2400" dirty="0" smtClean="0"/>
              <a:t>The need for ongoing budget reductions and monitoring of spending will be required for the 2013-14 school year and beyond to mitigate the structural deficit and being to work to rebuild a healthy reserve to mitigate any unexpected expenditures.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A 2% reserve means that any new expenditure that was not planned on will require an immediate reduction in spending in a planned area in the current year. 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286500" cy="7620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MYP Revenue Projections</a:t>
            </a:r>
          </a:p>
        </p:txBody>
      </p:sp>
      <p:graphicFrame>
        <p:nvGraphicFramePr>
          <p:cNvPr id="21506" name="Content Placeholder 5"/>
          <p:cNvGraphicFramePr>
            <a:graphicFrameLocks noGrp="1"/>
          </p:cNvGraphicFramePr>
          <p:nvPr>
            <p:ph idx="1"/>
          </p:nvPr>
        </p:nvGraphicFramePr>
        <p:xfrm>
          <a:off x="561975" y="1447800"/>
          <a:ext cx="8031163" cy="4687888"/>
        </p:xfrm>
        <a:graphic>
          <a:graphicData uri="http://schemas.openxmlformats.org/presentationml/2006/ole">
            <p:oleObj spid="_x0000_s68610" name="Chart" r:id="rId3" imgW="8763000" imgH="5114925" progId="Excel.Sheet.8">
              <p:embed/>
            </p:oleObj>
          </a:graphicData>
        </a:graphic>
      </p:graphicFrame>
      <p:sp>
        <p:nvSpPr>
          <p:cNvPr id="122884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1371600" y="1066800"/>
            <a:ext cx="5429250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© 2013 School Services of California, Inc.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55675" y="1468438"/>
          <a:ext cx="7720011" cy="1250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693"/>
                <a:gridCol w="2270062"/>
                <a:gridCol w="813564"/>
                <a:gridCol w="813564"/>
                <a:gridCol w="813564"/>
                <a:gridCol w="813564"/>
              </a:tblGrid>
              <a:tr h="335492">
                <a:tc gridSpan="2">
                  <a:txBody>
                    <a:bodyPr/>
                    <a:lstStyle/>
                    <a:p>
                      <a:pPr algn="r"/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34" marR="91434" marT="45749" marB="45749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2012-13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2013-14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2014-15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2015-16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Estimated LCFF Funding</a:t>
                      </a:r>
                      <a:endParaRPr lang="en-US" sz="1600" b="1" dirty="0"/>
                    </a:p>
                  </a:txBody>
                  <a:tcPr marL="91434" marR="91434" marT="45749" marB="45749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91434" marR="91434" marT="45749" marB="45749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$6,500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$6,820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$6,940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$7,100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Net Change per ADA</a:t>
                      </a:r>
                      <a:endParaRPr lang="en-US" sz="1600" b="1" dirty="0"/>
                    </a:p>
                  </a:txBody>
                  <a:tcPr marL="91434" marR="91434" marT="45749" marB="45749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91434" marR="91434" marT="45749" marB="45749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320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120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/>
                        <a:t>160</a:t>
                      </a:r>
                      <a:endParaRPr lang="en-US" sz="1600" b="1" dirty="0"/>
                    </a:p>
                  </a:txBody>
                  <a:tcPr marL="91434" marR="91434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6667500" cy="838200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The LCFF Accountability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The </a:t>
            </a:r>
            <a:r>
              <a:rPr lang="en-US" dirty="0" smtClean="0"/>
              <a:t>full </a:t>
            </a:r>
            <a:r>
              <a:rPr lang="en-US" dirty="0"/>
              <a:t>local </a:t>
            </a:r>
            <a:r>
              <a:rPr lang="en-US" dirty="0" smtClean="0"/>
              <a:t>control </a:t>
            </a:r>
            <a:r>
              <a:rPr lang="en-US" dirty="0"/>
              <a:t>touted in January was significantly reduced in the May Revision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The Enacted State Budget tips the </a:t>
            </a:r>
            <a:r>
              <a:rPr lang="en-US" dirty="0"/>
              <a:t>spending scale </a:t>
            </a:r>
            <a:r>
              <a:rPr lang="en-US" dirty="0" smtClean="0"/>
              <a:t>once again – striking </a:t>
            </a:r>
            <a:r>
              <a:rPr lang="en-US" dirty="0"/>
              <a:t>what appears to be a better balance between local and state </a:t>
            </a:r>
            <a:r>
              <a:rPr lang="en-US" dirty="0" smtClean="0"/>
              <a:t>control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Relaxed proportionality rules will allow LEAs to use concentration and supplemental grant funds for </a:t>
            </a:r>
            <a:r>
              <a:rPr lang="en-US" dirty="0" smtClean="0">
                <a:solidFill>
                  <a:prstClr val="black"/>
                </a:solidFill>
              </a:rPr>
              <a:t>school-wide </a:t>
            </a:r>
            <a:r>
              <a:rPr lang="en-US">
                <a:solidFill>
                  <a:prstClr val="black"/>
                </a:solidFill>
              </a:rPr>
              <a:t>and </a:t>
            </a:r>
            <a:r>
              <a:rPr lang="en-US" smtClean="0">
                <a:solidFill>
                  <a:prstClr val="black"/>
                </a:solidFill>
              </a:rPr>
              <a:t>district-wide </a:t>
            </a:r>
            <a:r>
              <a:rPr lang="en-US" dirty="0">
                <a:solidFill>
                  <a:prstClr val="black"/>
                </a:solidFill>
              </a:rPr>
              <a:t>purposes subject to SBE regulations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The priorities of the state, which form the basis for the annual goals of the Local Control Accountability Plan (LCAP</a:t>
            </a:r>
            <a:r>
              <a:rPr lang="en-US" dirty="0" smtClean="0"/>
              <a:t>), </a:t>
            </a:r>
            <a:r>
              <a:rPr lang="en-US" dirty="0"/>
              <a:t>are </a:t>
            </a:r>
            <a:r>
              <a:rPr lang="en-US" dirty="0" smtClean="0"/>
              <a:t>broad in scope </a:t>
            </a:r>
            <a:r>
              <a:rPr lang="en-US" dirty="0"/>
              <a:t>and are both qualitative and quantitative in nature </a:t>
            </a:r>
            <a:endParaRPr lang="en-US" dirty="0" smtClean="0"/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Providing </a:t>
            </a:r>
            <a:r>
              <a:rPr lang="en-US" dirty="0"/>
              <a:t>an improved accountability system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dirty="0"/>
              <a:t>The extent to which LEAs will have flexibility over expenditure of supplemental and concentration grant funds is still uncertain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</p:txBody>
      </p:sp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8"/>
          <p:cNvSpPr>
            <a:spLocks noGrp="1"/>
          </p:cNvSpPr>
          <p:nvPr>
            <p:ph type="title"/>
          </p:nvPr>
        </p:nvSpPr>
        <p:spPr>
          <a:xfrm>
            <a:off x="685800" y="304800"/>
            <a:ext cx="6934200" cy="96043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Spending Control Scale at the             </a:t>
            </a:r>
            <a:br>
              <a:rPr lang="en-US" sz="3200" b="1" dirty="0" smtClean="0"/>
            </a:br>
            <a:r>
              <a:rPr lang="en-US" sz="3200" b="1" dirty="0" smtClean="0"/>
              <a:t>State Adopted Budget</a:t>
            </a:r>
          </a:p>
        </p:txBody>
      </p:sp>
      <p:sp>
        <p:nvSpPr>
          <p:cNvPr id="128003" name="Content Placeholder 4"/>
          <p:cNvSpPr>
            <a:spLocks noGrp="1"/>
          </p:cNvSpPr>
          <p:nvPr>
            <p:ph idx="1"/>
          </p:nvPr>
        </p:nvSpPr>
        <p:spPr>
          <a:xfrm>
            <a:off x="38100" y="1304925"/>
            <a:ext cx="4200525" cy="516255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Some discretion regarding content of the LCAP</a:t>
            </a:r>
          </a:p>
        </p:txBody>
      </p:sp>
      <p:sp>
        <p:nvSpPr>
          <p:cNvPr id="128005" name="Content Placeholder 24"/>
          <p:cNvSpPr>
            <a:spLocks noGrp="1"/>
          </p:cNvSpPr>
          <p:nvPr>
            <p:ph sz="half" idx="4294967295"/>
          </p:nvPr>
        </p:nvSpPr>
        <p:spPr>
          <a:xfrm>
            <a:off x="4343400" y="1371600"/>
            <a:ext cx="4676775" cy="2914650"/>
          </a:xfrm>
          <a:noFill/>
          <a:ln>
            <a:noFill/>
          </a:ln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Retain control of statewide testing system and student achievement expectations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Strict expenditure and proportionality requirements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Annual audits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Superintendent of Public Instruction (SPI) intervention based on direction of the SBE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828800" y="3581400"/>
            <a:ext cx="5089525" cy="2444750"/>
            <a:chOff x="1593960" y="1417357"/>
            <a:chExt cx="5867400" cy="3278342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593960" y="1711867"/>
              <a:ext cx="5867400" cy="2983832"/>
              <a:chOff x="1593960" y="1711867"/>
              <a:chExt cx="5867400" cy="2983832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3980224" y="3400299"/>
                <a:ext cx="1295400" cy="12954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>
                <a:outerShdw blurRad="101600" dist="38100" dir="5400000" sx="107000" sy="107000" algn="t" rotWithShape="0">
                  <a:prstClr val="black">
                    <a:alpha val="40000"/>
                  </a:prstClr>
                </a:outerShdw>
              </a:effectLst>
              <a:scene3d>
                <a:camera prst="perspectiveRelaxed"/>
                <a:lightRig rig="threePt" dir="t"/>
              </a:scene3d>
              <a:sp3d extrusionH="127000" prstMaterial="dkEdge">
                <a:bevelT w="139700" prst="cross"/>
                <a:extrusionClr>
                  <a:schemeClr val="bg1">
                    <a:lumMod val="75000"/>
                  </a:schemeClr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Calibri" pitchFamily="34" charset="0"/>
                </a:endParaRPr>
              </a:p>
            </p:txBody>
          </p:sp>
          <p:sp>
            <p:nvSpPr>
              <p:cNvPr id="7" name="Can 6"/>
              <p:cNvSpPr/>
              <p:nvPr/>
            </p:nvSpPr>
            <p:spPr>
              <a:xfrm>
                <a:off x="4525656" y="2931067"/>
                <a:ext cx="204536" cy="1143000"/>
              </a:xfrm>
              <a:prstGeom prst="can">
                <a:avLst/>
              </a:pr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50000">
                    <a:schemeClr val="bg1"/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prstClr val="white"/>
                  </a:solidFill>
                  <a:latin typeface="Calibri" pitchFamily="34" charset="0"/>
                </a:endParaRPr>
              </a:p>
            </p:txBody>
          </p:sp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 rot="568054">
                <a:off x="1593960" y="1711867"/>
                <a:ext cx="5867400" cy="1905000"/>
                <a:chOff x="1447800" y="2590800"/>
                <a:chExt cx="5867400" cy="1905000"/>
              </a:xfrm>
            </p:grpSpPr>
            <p:sp>
              <p:nvSpPr>
                <p:cNvPr id="11" name="Can 10"/>
                <p:cNvSpPr/>
                <p:nvPr/>
              </p:nvSpPr>
              <p:spPr>
                <a:xfrm rot="5400000">
                  <a:off x="4419600" y="1295400"/>
                  <a:ext cx="228600" cy="4800600"/>
                </a:xfrm>
                <a:prstGeom prst="can">
                  <a:avLst/>
                </a:prstGeom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50000">
                      <a:schemeClr val="bg1"/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prstClr val="white"/>
                    </a:solidFill>
                    <a:latin typeface="Calibri" pitchFamily="34" charset="0"/>
                  </a:endParaRPr>
                </a:p>
              </p:txBody>
            </p:sp>
            <p:grpSp>
              <p:nvGrpSpPr>
                <p:cNvPr id="5" name="Group 19"/>
                <p:cNvGrpSpPr/>
                <p:nvPr/>
              </p:nvGrpSpPr>
              <p:grpSpPr>
                <a:xfrm>
                  <a:off x="1447800" y="2590800"/>
                  <a:ext cx="1905000" cy="1905000"/>
                  <a:chOff x="1295400" y="3810000"/>
                  <a:chExt cx="2057400" cy="2057400"/>
                </a:xfrm>
                <a:effectLst>
                  <a:outerShdw blurRad="177800" dist="38100" dir="5400000" sx="97000" sy="97000" algn="t" rotWithShape="0">
                    <a:prstClr val="black">
                      <a:alpha val="40000"/>
                    </a:prstClr>
                  </a:outerShdw>
                </a:effectLst>
                <a:scene3d>
                  <a:camera prst="perspectiveRelaxed"/>
                  <a:lightRig rig="threePt" dir="t"/>
                </a:scene3d>
              </p:grpSpPr>
              <p:sp>
                <p:nvSpPr>
                  <p:cNvPr id="16" name="Rounded Rectangle 15"/>
                  <p:cNvSpPr/>
                  <p:nvPr/>
                </p:nvSpPr>
                <p:spPr>
                  <a:xfrm>
                    <a:off x="1295400" y="3810000"/>
                    <a:ext cx="2057400" cy="2057400"/>
                  </a:xfrm>
                  <a:prstGeom prst="roundRect">
                    <a:avLst/>
                  </a:prstGeom>
                  <a:sp3d z="317500" extrusionH="127000" prstMaterial="dkEdge">
                    <a:bevelT w="139700" prst="cross"/>
                    <a:extrusionClr>
                      <a:schemeClr val="bg1">
                        <a:lumMod val="75000"/>
                      </a:schemeClr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2000" dirty="0">
                      <a:solidFill>
                        <a:prstClr val="white"/>
                      </a:solidFill>
                      <a:latin typeface="Franklin Gothic Medium Cond" pitchFamily="34" charset="0"/>
                    </a:endParaRPr>
                  </a:p>
                </p:txBody>
              </p:sp>
              <p:sp>
                <p:nvSpPr>
                  <p:cNvPr id="17" name="Rounded Rectangle 16"/>
                  <p:cNvSpPr/>
                  <p:nvPr/>
                </p:nvSpPr>
                <p:spPr>
                  <a:xfrm>
                    <a:off x="1432560" y="3947160"/>
                    <a:ext cx="1783080" cy="1783080"/>
                  </a:xfrm>
                  <a:prstGeom prst="roundRect">
                    <a:avLst/>
                  </a:prstGeom>
                  <a:sp3d z="38100" extrusionH="127000" prstMaterial="dkEdge">
                    <a:bevelT w="139700" prst="cross"/>
                    <a:extrusionClr>
                      <a:schemeClr val="bg1">
                        <a:lumMod val="75000"/>
                      </a:schemeClr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prstClr val="white"/>
                      </a:solidFill>
                      <a:latin typeface="Calibri" pitchFamily="34" charset="0"/>
                    </a:endParaRPr>
                  </a:p>
                </p:txBody>
              </p:sp>
            </p:grpSp>
            <p:grpSp>
              <p:nvGrpSpPr>
                <p:cNvPr id="8" name="Group 22"/>
                <p:cNvGrpSpPr/>
                <p:nvPr/>
              </p:nvGrpSpPr>
              <p:grpSpPr>
                <a:xfrm>
                  <a:off x="5410200" y="2590800"/>
                  <a:ext cx="1905000" cy="1905000"/>
                  <a:chOff x="1295400" y="3810000"/>
                  <a:chExt cx="2057400" cy="2057400"/>
                </a:xfrm>
                <a:effectLst>
                  <a:outerShdw blurRad="177800" dist="38100" dir="5400000" sx="97000" sy="97000" algn="t" rotWithShape="0">
                    <a:prstClr val="black">
                      <a:alpha val="40000"/>
                    </a:prstClr>
                  </a:outerShdw>
                </a:effectLst>
                <a:scene3d>
                  <a:camera prst="perspectiveRelaxed"/>
                  <a:lightRig rig="threePt" dir="t"/>
                </a:scene3d>
              </p:grpSpPr>
              <p:sp>
                <p:nvSpPr>
                  <p:cNvPr id="14" name="Rounded Rectangle 13"/>
                  <p:cNvSpPr/>
                  <p:nvPr/>
                </p:nvSpPr>
                <p:spPr>
                  <a:xfrm>
                    <a:off x="1295400" y="3810000"/>
                    <a:ext cx="2057400" cy="2057400"/>
                  </a:xfrm>
                  <a:prstGeom prst="roundRect">
                    <a:avLst/>
                  </a:prstGeom>
                  <a:sp3d z="317500" extrusionH="127000" prstMaterial="dkEdge">
                    <a:bevelT w="139700" prst="cross"/>
                    <a:extrusionClr>
                      <a:schemeClr val="bg1">
                        <a:lumMod val="75000"/>
                      </a:schemeClr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2000" dirty="0">
                      <a:solidFill>
                        <a:prstClr val="white"/>
                      </a:solidFill>
                      <a:latin typeface="Franklin Gothic Medium Cond" pitchFamily="34" charset="0"/>
                    </a:endParaRPr>
                  </a:p>
                </p:txBody>
              </p:sp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1432560" y="3947160"/>
                    <a:ext cx="1783080" cy="1783080"/>
                  </a:xfrm>
                  <a:prstGeom prst="roundRect">
                    <a:avLst/>
                  </a:prstGeom>
                  <a:sp3d z="38100" extrusionH="127000" prstMaterial="dkEdge">
                    <a:bevelT w="139700" prst="cross"/>
                    <a:extrusionClr>
                      <a:schemeClr val="bg1">
                        <a:lumMod val="75000"/>
                      </a:schemeClr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solidFill>
                        <a:prstClr val="white"/>
                      </a:solidFill>
                      <a:latin typeface="Calibri" pitchFamily="34" charset="0"/>
                    </a:endParaRPr>
                  </a:p>
                </p:txBody>
              </p:sp>
            </p:grpSp>
          </p:grpSp>
          <p:sp>
            <p:nvSpPr>
              <p:cNvPr id="18" name="Freeform 19"/>
              <p:cNvSpPr>
                <a:spLocks/>
              </p:cNvSpPr>
              <p:nvPr/>
            </p:nvSpPr>
            <p:spPr bwMode="auto">
              <a:xfrm rot="16200000" flipH="1">
                <a:off x="4303185" y="2624146"/>
                <a:ext cx="397040" cy="377218"/>
              </a:xfrm>
              <a:custGeom>
                <a:avLst/>
                <a:gdLst/>
                <a:ahLst/>
                <a:cxnLst>
                  <a:cxn ang="0">
                    <a:pos x="906" y="0"/>
                  </a:cxn>
                  <a:cxn ang="0">
                    <a:pos x="1002" y="18"/>
                  </a:cxn>
                  <a:cxn ang="0">
                    <a:pos x="1168" y="40"/>
                  </a:cxn>
                  <a:cxn ang="0">
                    <a:pos x="1320" y="84"/>
                  </a:cxn>
                  <a:cxn ang="0">
                    <a:pos x="1454" y="142"/>
                  </a:cxn>
                  <a:cxn ang="0">
                    <a:pos x="1568" y="216"/>
                  </a:cxn>
                  <a:cxn ang="0">
                    <a:pos x="1660" y="302"/>
                  </a:cxn>
                  <a:cxn ang="0">
                    <a:pos x="1722" y="400"/>
                  </a:cxn>
                  <a:cxn ang="0">
                    <a:pos x="1756" y="504"/>
                  </a:cxn>
                  <a:cxn ang="0">
                    <a:pos x="1760" y="588"/>
                  </a:cxn>
                  <a:cxn ang="0">
                    <a:pos x="1734" y="696"/>
                  </a:cxn>
                  <a:cxn ang="0">
                    <a:pos x="1676" y="796"/>
                  </a:cxn>
                  <a:cxn ang="0">
                    <a:pos x="1588" y="886"/>
                  </a:cxn>
                  <a:cxn ang="0">
                    <a:pos x="1476" y="964"/>
                  </a:cxn>
                  <a:cxn ang="0">
                    <a:pos x="1344" y="1028"/>
                  </a:cxn>
                  <a:cxn ang="0">
                    <a:pos x="1192" y="1074"/>
                  </a:cxn>
                  <a:cxn ang="0">
                    <a:pos x="1026" y="1100"/>
                  </a:cxn>
                  <a:cxn ang="0">
                    <a:pos x="894" y="1106"/>
                  </a:cxn>
                  <a:cxn ang="0">
                    <a:pos x="720" y="1096"/>
                  </a:cxn>
                  <a:cxn ang="0">
                    <a:pos x="556" y="1064"/>
                  </a:cxn>
                  <a:cxn ang="0">
                    <a:pos x="410" y="1012"/>
                  </a:cxn>
                  <a:cxn ang="0">
                    <a:pos x="282" y="946"/>
                  </a:cxn>
                  <a:cxn ang="0">
                    <a:pos x="176" y="866"/>
                  </a:cxn>
                  <a:cxn ang="0">
                    <a:pos x="96" y="772"/>
                  </a:cxn>
                  <a:cxn ang="0">
                    <a:pos x="44" y="670"/>
                  </a:cxn>
                  <a:cxn ang="0">
                    <a:pos x="28" y="560"/>
                  </a:cxn>
                  <a:cxn ang="0">
                    <a:pos x="46" y="448"/>
                  </a:cxn>
                  <a:cxn ang="0">
                    <a:pos x="46" y="406"/>
                  </a:cxn>
                  <a:cxn ang="0">
                    <a:pos x="12" y="494"/>
                  </a:cxn>
                  <a:cxn ang="0">
                    <a:pos x="0" y="586"/>
                  </a:cxn>
                  <a:cxn ang="0">
                    <a:pos x="12" y="676"/>
                  </a:cxn>
                  <a:cxn ang="0">
                    <a:pos x="58" y="788"/>
                  </a:cxn>
                  <a:cxn ang="0">
                    <a:pos x="138" y="890"/>
                  </a:cxn>
                  <a:cxn ang="0">
                    <a:pos x="246" y="980"/>
                  </a:cxn>
                  <a:cxn ang="0">
                    <a:pos x="380" y="1056"/>
                  </a:cxn>
                  <a:cxn ang="0">
                    <a:pos x="536" y="1116"/>
                  </a:cxn>
                  <a:cxn ang="0">
                    <a:pos x="710" y="1154"/>
                  </a:cxn>
                  <a:cxn ang="0">
                    <a:pos x="898" y="1172"/>
                  </a:cxn>
                  <a:cxn ang="0">
                    <a:pos x="1044" y="1170"/>
                  </a:cxn>
                  <a:cxn ang="0">
                    <a:pos x="1228" y="1146"/>
                  </a:cxn>
                  <a:cxn ang="0">
                    <a:pos x="1398" y="1102"/>
                  </a:cxn>
                  <a:cxn ang="0">
                    <a:pos x="1550" y="1038"/>
                  </a:cxn>
                  <a:cxn ang="0">
                    <a:pos x="1678" y="960"/>
                  </a:cxn>
                  <a:cxn ang="0">
                    <a:pos x="1780" y="866"/>
                  </a:cxn>
                  <a:cxn ang="0">
                    <a:pos x="1852" y="760"/>
                  </a:cxn>
                  <a:cxn ang="0">
                    <a:pos x="1890" y="646"/>
                  </a:cxn>
                  <a:cxn ang="0">
                    <a:pos x="1892" y="556"/>
                  </a:cxn>
                  <a:cxn ang="0">
                    <a:pos x="1864" y="440"/>
                  </a:cxn>
                  <a:cxn ang="0">
                    <a:pos x="1800" y="332"/>
                  </a:cxn>
                  <a:cxn ang="0">
                    <a:pos x="1706" y="236"/>
                  </a:cxn>
                  <a:cxn ang="0">
                    <a:pos x="1584" y="152"/>
                  </a:cxn>
                  <a:cxn ang="0">
                    <a:pos x="1438" y="84"/>
                  </a:cxn>
                  <a:cxn ang="0">
                    <a:pos x="1272" y="36"/>
                  </a:cxn>
                  <a:cxn ang="0">
                    <a:pos x="1092" y="6"/>
                  </a:cxn>
                  <a:cxn ang="0">
                    <a:pos x="948" y="0"/>
                  </a:cxn>
                </a:cxnLst>
                <a:rect l="0" t="0" r="r" b="b"/>
                <a:pathLst>
                  <a:path w="1894" h="1172">
                    <a:moveTo>
                      <a:pt x="948" y="0"/>
                    </a:moveTo>
                    <a:lnTo>
                      <a:pt x="948" y="0"/>
                    </a:lnTo>
                    <a:lnTo>
                      <a:pt x="906" y="0"/>
                    </a:lnTo>
                    <a:lnTo>
                      <a:pt x="906" y="0"/>
                    </a:lnTo>
                    <a:lnTo>
                      <a:pt x="916" y="14"/>
                    </a:lnTo>
                    <a:lnTo>
                      <a:pt x="916" y="14"/>
                    </a:lnTo>
                    <a:lnTo>
                      <a:pt x="960" y="14"/>
                    </a:lnTo>
                    <a:lnTo>
                      <a:pt x="1002" y="18"/>
                    </a:lnTo>
                    <a:lnTo>
                      <a:pt x="1044" y="22"/>
                    </a:lnTo>
                    <a:lnTo>
                      <a:pt x="1086" y="26"/>
                    </a:lnTo>
                    <a:lnTo>
                      <a:pt x="1128" y="32"/>
                    </a:lnTo>
                    <a:lnTo>
                      <a:pt x="1168" y="40"/>
                    </a:lnTo>
                    <a:lnTo>
                      <a:pt x="1206" y="50"/>
                    </a:lnTo>
                    <a:lnTo>
                      <a:pt x="1246" y="60"/>
                    </a:lnTo>
                    <a:lnTo>
                      <a:pt x="1282" y="70"/>
                    </a:lnTo>
                    <a:lnTo>
                      <a:pt x="1320" y="84"/>
                    </a:lnTo>
                    <a:lnTo>
                      <a:pt x="1354" y="96"/>
                    </a:lnTo>
                    <a:lnTo>
                      <a:pt x="1388" y="110"/>
                    </a:lnTo>
                    <a:lnTo>
                      <a:pt x="1422" y="126"/>
                    </a:lnTo>
                    <a:lnTo>
                      <a:pt x="1454" y="142"/>
                    </a:lnTo>
                    <a:lnTo>
                      <a:pt x="1484" y="160"/>
                    </a:lnTo>
                    <a:lnTo>
                      <a:pt x="1514" y="178"/>
                    </a:lnTo>
                    <a:lnTo>
                      <a:pt x="1542" y="196"/>
                    </a:lnTo>
                    <a:lnTo>
                      <a:pt x="1568" y="216"/>
                    </a:lnTo>
                    <a:lnTo>
                      <a:pt x="1594" y="236"/>
                    </a:lnTo>
                    <a:lnTo>
                      <a:pt x="1616" y="258"/>
                    </a:lnTo>
                    <a:lnTo>
                      <a:pt x="1638" y="280"/>
                    </a:lnTo>
                    <a:lnTo>
                      <a:pt x="1660" y="302"/>
                    </a:lnTo>
                    <a:lnTo>
                      <a:pt x="1678" y="326"/>
                    </a:lnTo>
                    <a:lnTo>
                      <a:pt x="1694" y="350"/>
                    </a:lnTo>
                    <a:lnTo>
                      <a:pt x="1710" y="374"/>
                    </a:lnTo>
                    <a:lnTo>
                      <a:pt x="1722" y="400"/>
                    </a:lnTo>
                    <a:lnTo>
                      <a:pt x="1734" y="424"/>
                    </a:lnTo>
                    <a:lnTo>
                      <a:pt x="1744" y="452"/>
                    </a:lnTo>
                    <a:lnTo>
                      <a:pt x="1750" y="478"/>
                    </a:lnTo>
                    <a:lnTo>
                      <a:pt x="1756" y="504"/>
                    </a:lnTo>
                    <a:lnTo>
                      <a:pt x="1760" y="532"/>
                    </a:lnTo>
                    <a:lnTo>
                      <a:pt x="1760" y="560"/>
                    </a:lnTo>
                    <a:lnTo>
                      <a:pt x="1760" y="560"/>
                    </a:lnTo>
                    <a:lnTo>
                      <a:pt x="1760" y="588"/>
                    </a:lnTo>
                    <a:lnTo>
                      <a:pt x="1756" y="616"/>
                    </a:lnTo>
                    <a:lnTo>
                      <a:pt x="1750" y="642"/>
                    </a:lnTo>
                    <a:lnTo>
                      <a:pt x="1744" y="670"/>
                    </a:lnTo>
                    <a:lnTo>
                      <a:pt x="1734" y="696"/>
                    </a:lnTo>
                    <a:lnTo>
                      <a:pt x="1722" y="722"/>
                    </a:lnTo>
                    <a:lnTo>
                      <a:pt x="1708" y="748"/>
                    </a:lnTo>
                    <a:lnTo>
                      <a:pt x="1692" y="772"/>
                    </a:lnTo>
                    <a:lnTo>
                      <a:pt x="1676" y="796"/>
                    </a:lnTo>
                    <a:lnTo>
                      <a:pt x="1656" y="820"/>
                    </a:lnTo>
                    <a:lnTo>
                      <a:pt x="1636" y="844"/>
                    </a:lnTo>
                    <a:lnTo>
                      <a:pt x="1612" y="866"/>
                    </a:lnTo>
                    <a:lnTo>
                      <a:pt x="1588" y="886"/>
                    </a:lnTo>
                    <a:lnTo>
                      <a:pt x="1562" y="908"/>
                    </a:lnTo>
                    <a:lnTo>
                      <a:pt x="1536" y="928"/>
                    </a:lnTo>
                    <a:lnTo>
                      <a:pt x="1506" y="946"/>
                    </a:lnTo>
                    <a:lnTo>
                      <a:pt x="1476" y="964"/>
                    </a:lnTo>
                    <a:lnTo>
                      <a:pt x="1446" y="982"/>
                    </a:lnTo>
                    <a:lnTo>
                      <a:pt x="1412" y="998"/>
                    </a:lnTo>
                    <a:lnTo>
                      <a:pt x="1378" y="1012"/>
                    </a:lnTo>
                    <a:lnTo>
                      <a:pt x="1344" y="1028"/>
                    </a:lnTo>
                    <a:lnTo>
                      <a:pt x="1308" y="1040"/>
                    </a:lnTo>
                    <a:lnTo>
                      <a:pt x="1270" y="1052"/>
                    </a:lnTo>
                    <a:lnTo>
                      <a:pt x="1232" y="1064"/>
                    </a:lnTo>
                    <a:lnTo>
                      <a:pt x="1192" y="1074"/>
                    </a:lnTo>
                    <a:lnTo>
                      <a:pt x="1152" y="1082"/>
                    </a:lnTo>
                    <a:lnTo>
                      <a:pt x="1110" y="1090"/>
                    </a:lnTo>
                    <a:lnTo>
                      <a:pt x="1068" y="1096"/>
                    </a:lnTo>
                    <a:lnTo>
                      <a:pt x="1026" y="1100"/>
                    </a:lnTo>
                    <a:lnTo>
                      <a:pt x="982" y="1104"/>
                    </a:lnTo>
                    <a:lnTo>
                      <a:pt x="938" y="1106"/>
                    </a:lnTo>
                    <a:lnTo>
                      <a:pt x="894" y="1106"/>
                    </a:lnTo>
                    <a:lnTo>
                      <a:pt x="894" y="1106"/>
                    </a:lnTo>
                    <a:lnTo>
                      <a:pt x="850" y="1106"/>
                    </a:lnTo>
                    <a:lnTo>
                      <a:pt x="806" y="1104"/>
                    </a:lnTo>
                    <a:lnTo>
                      <a:pt x="762" y="1100"/>
                    </a:lnTo>
                    <a:lnTo>
                      <a:pt x="720" y="1096"/>
                    </a:lnTo>
                    <a:lnTo>
                      <a:pt x="678" y="1090"/>
                    </a:lnTo>
                    <a:lnTo>
                      <a:pt x="636" y="1082"/>
                    </a:lnTo>
                    <a:lnTo>
                      <a:pt x="596" y="1074"/>
                    </a:lnTo>
                    <a:lnTo>
                      <a:pt x="556" y="1064"/>
                    </a:lnTo>
                    <a:lnTo>
                      <a:pt x="518" y="1052"/>
                    </a:lnTo>
                    <a:lnTo>
                      <a:pt x="480" y="1040"/>
                    </a:lnTo>
                    <a:lnTo>
                      <a:pt x="444" y="1028"/>
                    </a:lnTo>
                    <a:lnTo>
                      <a:pt x="410" y="1012"/>
                    </a:lnTo>
                    <a:lnTo>
                      <a:pt x="376" y="998"/>
                    </a:lnTo>
                    <a:lnTo>
                      <a:pt x="342" y="982"/>
                    </a:lnTo>
                    <a:lnTo>
                      <a:pt x="312" y="964"/>
                    </a:lnTo>
                    <a:lnTo>
                      <a:pt x="282" y="946"/>
                    </a:lnTo>
                    <a:lnTo>
                      <a:pt x="252" y="928"/>
                    </a:lnTo>
                    <a:lnTo>
                      <a:pt x="226" y="908"/>
                    </a:lnTo>
                    <a:lnTo>
                      <a:pt x="200" y="886"/>
                    </a:lnTo>
                    <a:lnTo>
                      <a:pt x="176" y="866"/>
                    </a:lnTo>
                    <a:lnTo>
                      <a:pt x="152" y="844"/>
                    </a:lnTo>
                    <a:lnTo>
                      <a:pt x="132" y="820"/>
                    </a:lnTo>
                    <a:lnTo>
                      <a:pt x="112" y="796"/>
                    </a:lnTo>
                    <a:lnTo>
                      <a:pt x="96" y="772"/>
                    </a:lnTo>
                    <a:lnTo>
                      <a:pt x="80" y="748"/>
                    </a:lnTo>
                    <a:lnTo>
                      <a:pt x="66" y="722"/>
                    </a:lnTo>
                    <a:lnTo>
                      <a:pt x="54" y="696"/>
                    </a:lnTo>
                    <a:lnTo>
                      <a:pt x="44" y="670"/>
                    </a:lnTo>
                    <a:lnTo>
                      <a:pt x="38" y="642"/>
                    </a:lnTo>
                    <a:lnTo>
                      <a:pt x="32" y="616"/>
                    </a:lnTo>
                    <a:lnTo>
                      <a:pt x="28" y="588"/>
                    </a:lnTo>
                    <a:lnTo>
                      <a:pt x="28" y="560"/>
                    </a:lnTo>
                    <a:lnTo>
                      <a:pt x="28" y="560"/>
                    </a:lnTo>
                    <a:lnTo>
                      <a:pt x="30" y="522"/>
                    </a:lnTo>
                    <a:lnTo>
                      <a:pt x="36" y="484"/>
                    </a:lnTo>
                    <a:lnTo>
                      <a:pt x="46" y="448"/>
                    </a:lnTo>
                    <a:lnTo>
                      <a:pt x="60" y="412"/>
                    </a:lnTo>
                    <a:lnTo>
                      <a:pt x="60" y="412"/>
                    </a:lnTo>
                    <a:lnTo>
                      <a:pt x="46" y="406"/>
                    </a:lnTo>
                    <a:lnTo>
                      <a:pt x="46" y="406"/>
                    </a:lnTo>
                    <a:lnTo>
                      <a:pt x="36" y="428"/>
                    </a:lnTo>
                    <a:lnTo>
                      <a:pt x="26" y="450"/>
                    </a:lnTo>
                    <a:lnTo>
                      <a:pt x="18" y="472"/>
                    </a:lnTo>
                    <a:lnTo>
                      <a:pt x="12" y="494"/>
                    </a:lnTo>
                    <a:lnTo>
                      <a:pt x="8" y="516"/>
                    </a:lnTo>
                    <a:lnTo>
                      <a:pt x="4" y="540"/>
                    </a:lnTo>
                    <a:lnTo>
                      <a:pt x="2" y="562"/>
                    </a:lnTo>
                    <a:lnTo>
                      <a:pt x="0" y="586"/>
                    </a:lnTo>
                    <a:lnTo>
                      <a:pt x="0" y="586"/>
                    </a:lnTo>
                    <a:lnTo>
                      <a:pt x="2" y="616"/>
                    </a:lnTo>
                    <a:lnTo>
                      <a:pt x="6" y="646"/>
                    </a:lnTo>
                    <a:lnTo>
                      <a:pt x="12" y="676"/>
                    </a:lnTo>
                    <a:lnTo>
                      <a:pt x="20" y="704"/>
                    </a:lnTo>
                    <a:lnTo>
                      <a:pt x="30" y="732"/>
                    </a:lnTo>
                    <a:lnTo>
                      <a:pt x="44" y="760"/>
                    </a:lnTo>
                    <a:lnTo>
                      <a:pt x="58" y="788"/>
                    </a:lnTo>
                    <a:lnTo>
                      <a:pt x="76" y="814"/>
                    </a:lnTo>
                    <a:lnTo>
                      <a:pt x="94" y="840"/>
                    </a:lnTo>
                    <a:lnTo>
                      <a:pt x="114" y="866"/>
                    </a:lnTo>
                    <a:lnTo>
                      <a:pt x="138" y="890"/>
                    </a:lnTo>
                    <a:lnTo>
                      <a:pt x="162" y="914"/>
                    </a:lnTo>
                    <a:lnTo>
                      <a:pt x="188" y="938"/>
                    </a:lnTo>
                    <a:lnTo>
                      <a:pt x="216" y="960"/>
                    </a:lnTo>
                    <a:lnTo>
                      <a:pt x="246" y="980"/>
                    </a:lnTo>
                    <a:lnTo>
                      <a:pt x="278" y="1002"/>
                    </a:lnTo>
                    <a:lnTo>
                      <a:pt x="310" y="1020"/>
                    </a:lnTo>
                    <a:lnTo>
                      <a:pt x="346" y="1038"/>
                    </a:lnTo>
                    <a:lnTo>
                      <a:pt x="380" y="1056"/>
                    </a:lnTo>
                    <a:lnTo>
                      <a:pt x="418" y="1072"/>
                    </a:lnTo>
                    <a:lnTo>
                      <a:pt x="456" y="1088"/>
                    </a:lnTo>
                    <a:lnTo>
                      <a:pt x="496" y="1102"/>
                    </a:lnTo>
                    <a:lnTo>
                      <a:pt x="536" y="1116"/>
                    </a:lnTo>
                    <a:lnTo>
                      <a:pt x="578" y="1126"/>
                    </a:lnTo>
                    <a:lnTo>
                      <a:pt x="622" y="1138"/>
                    </a:lnTo>
                    <a:lnTo>
                      <a:pt x="666" y="1146"/>
                    </a:lnTo>
                    <a:lnTo>
                      <a:pt x="710" y="1154"/>
                    </a:lnTo>
                    <a:lnTo>
                      <a:pt x="756" y="1160"/>
                    </a:lnTo>
                    <a:lnTo>
                      <a:pt x="804" y="1166"/>
                    </a:lnTo>
                    <a:lnTo>
                      <a:pt x="850" y="1170"/>
                    </a:lnTo>
                    <a:lnTo>
                      <a:pt x="898" y="1172"/>
                    </a:lnTo>
                    <a:lnTo>
                      <a:pt x="948" y="1172"/>
                    </a:lnTo>
                    <a:lnTo>
                      <a:pt x="948" y="1172"/>
                    </a:lnTo>
                    <a:lnTo>
                      <a:pt x="996" y="1172"/>
                    </a:lnTo>
                    <a:lnTo>
                      <a:pt x="1044" y="1170"/>
                    </a:lnTo>
                    <a:lnTo>
                      <a:pt x="1092" y="1166"/>
                    </a:lnTo>
                    <a:lnTo>
                      <a:pt x="1138" y="1160"/>
                    </a:lnTo>
                    <a:lnTo>
                      <a:pt x="1184" y="1154"/>
                    </a:lnTo>
                    <a:lnTo>
                      <a:pt x="1228" y="1146"/>
                    </a:lnTo>
                    <a:lnTo>
                      <a:pt x="1272" y="1138"/>
                    </a:lnTo>
                    <a:lnTo>
                      <a:pt x="1316" y="1126"/>
                    </a:lnTo>
                    <a:lnTo>
                      <a:pt x="1358" y="1116"/>
                    </a:lnTo>
                    <a:lnTo>
                      <a:pt x="1398" y="1102"/>
                    </a:lnTo>
                    <a:lnTo>
                      <a:pt x="1438" y="1088"/>
                    </a:lnTo>
                    <a:lnTo>
                      <a:pt x="1476" y="1072"/>
                    </a:lnTo>
                    <a:lnTo>
                      <a:pt x="1514" y="1056"/>
                    </a:lnTo>
                    <a:lnTo>
                      <a:pt x="1550" y="1038"/>
                    </a:lnTo>
                    <a:lnTo>
                      <a:pt x="1584" y="1020"/>
                    </a:lnTo>
                    <a:lnTo>
                      <a:pt x="1616" y="1002"/>
                    </a:lnTo>
                    <a:lnTo>
                      <a:pt x="1648" y="980"/>
                    </a:lnTo>
                    <a:lnTo>
                      <a:pt x="1678" y="960"/>
                    </a:lnTo>
                    <a:lnTo>
                      <a:pt x="1706" y="938"/>
                    </a:lnTo>
                    <a:lnTo>
                      <a:pt x="1732" y="914"/>
                    </a:lnTo>
                    <a:lnTo>
                      <a:pt x="1756" y="890"/>
                    </a:lnTo>
                    <a:lnTo>
                      <a:pt x="1780" y="866"/>
                    </a:lnTo>
                    <a:lnTo>
                      <a:pt x="1800" y="840"/>
                    </a:lnTo>
                    <a:lnTo>
                      <a:pt x="1820" y="814"/>
                    </a:lnTo>
                    <a:lnTo>
                      <a:pt x="1836" y="788"/>
                    </a:lnTo>
                    <a:lnTo>
                      <a:pt x="1852" y="760"/>
                    </a:lnTo>
                    <a:lnTo>
                      <a:pt x="1864" y="732"/>
                    </a:lnTo>
                    <a:lnTo>
                      <a:pt x="1874" y="704"/>
                    </a:lnTo>
                    <a:lnTo>
                      <a:pt x="1884" y="676"/>
                    </a:lnTo>
                    <a:lnTo>
                      <a:pt x="1890" y="646"/>
                    </a:lnTo>
                    <a:lnTo>
                      <a:pt x="1892" y="616"/>
                    </a:lnTo>
                    <a:lnTo>
                      <a:pt x="1894" y="586"/>
                    </a:lnTo>
                    <a:lnTo>
                      <a:pt x="1894" y="586"/>
                    </a:lnTo>
                    <a:lnTo>
                      <a:pt x="1892" y="556"/>
                    </a:lnTo>
                    <a:lnTo>
                      <a:pt x="1890" y="526"/>
                    </a:lnTo>
                    <a:lnTo>
                      <a:pt x="1884" y="496"/>
                    </a:lnTo>
                    <a:lnTo>
                      <a:pt x="1874" y="468"/>
                    </a:lnTo>
                    <a:lnTo>
                      <a:pt x="1864" y="440"/>
                    </a:lnTo>
                    <a:lnTo>
                      <a:pt x="1852" y="412"/>
                    </a:lnTo>
                    <a:lnTo>
                      <a:pt x="1836" y="384"/>
                    </a:lnTo>
                    <a:lnTo>
                      <a:pt x="1820" y="358"/>
                    </a:lnTo>
                    <a:lnTo>
                      <a:pt x="1800" y="332"/>
                    </a:lnTo>
                    <a:lnTo>
                      <a:pt x="1780" y="306"/>
                    </a:lnTo>
                    <a:lnTo>
                      <a:pt x="1756" y="282"/>
                    </a:lnTo>
                    <a:lnTo>
                      <a:pt x="1732" y="258"/>
                    </a:lnTo>
                    <a:lnTo>
                      <a:pt x="1706" y="236"/>
                    </a:lnTo>
                    <a:lnTo>
                      <a:pt x="1678" y="214"/>
                    </a:lnTo>
                    <a:lnTo>
                      <a:pt x="1648" y="192"/>
                    </a:lnTo>
                    <a:lnTo>
                      <a:pt x="1616" y="172"/>
                    </a:lnTo>
                    <a:lnTo>
                      <a:pt x="1584" y="152"/>
                    </a:lnTo>
                    <a:lnTo>
                      <a:pt x="1550" y="134"/>
                    </a:lnTo>
                    <a:lnTo>
                      <a:pt x="1514" y="116"/>
                    </a:lnTo>
                    <a:lnTo>
                      <a:pt x="1476" y="100"/>
                    </a:lnTo>
                    <a:lnTo>
                      <a:pt x="1438" y="84"/>
                    </a:lnTo>
                    <a:lnTo>
                      <a:pt x="1398" y="70"/>
                    </a:lnTo>
                    <a:lnTo>
                      <a:pt x="1358" y="58"/>
                    </a:lnTo>
                    <a:lnTo>
                      <a:pt x="1316" y="46"/>
                    </a:lnTo>
                    <a:lnTo>
                      <a:pt x="1272" y="36"/>
                    </a:lnTo>
                    <a:lnTo>
                      <a:pt x="1228" y="26"/>
                    </a:lnTo>
                    <a:lnTo>
                      <a:pt x="1184" y="18"/>
                    </a:lnTo>
                    <a:lnTo>
                      <a:pt x="1138" y="12"/>
                    </a:lnTo>
                    <a:lnTo>
                      <a:pt x="1092" y="6"/>
                    </a:lnTo>
                    <a:lnTo>
                      <a:pt x="1044" y="2"/>
                    </a:lnTo>
                    <a:lnTo>
                      <a:pt x="996" y="0"/>
                    </a:lnTo>
                    <a:lnTo>
                      <a:pt x="948" y="0"/>
                    </a:lnTo>
                    <a:lnTo>
                      <a:pt x="948" y="0"/>
                    </a:ln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8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outerShdw blurRad="165100" dist="63500" dir="5400000" sx="103000" sy="103000" algn="t" rotWithShape="0">
                  <a:prstClr val="black">
                    <a:alpha val="40000"/>
                  </a:prstClr>
                </a:outerShdw>
              </a:effectLst>
              <a:scene3d>
                <a:camera prst="perspectiveRelaxed">
                  <a:rot lat="17811855" lon="15149650" rev="6299961"/>
                </a:camera>
                <a:lightRig rig="chilly" dir="t"/>
              </a:scene3d>
              <a:sp3d extrusionH="127000" contourW="12700" prstMaterial="dkEdge">
                <a:bevelT/>
                <a:extrusionClr>
                  <a:schemeClr val="bg1">
                    <a:lumMod val="75000"/>
                  </a:schemeClr>
                </a:extrusionClr>
                <a:contourClr>
                  <a:schemeClr val="bg1">
                    <a:lumMod val="75000"/>
                  </a:schemeClr>
                </a:contourClr>
              </a:sp3d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  <a:latin typeface="Calibri" pitchFamily="34" charset="0"/>
                  <a:cs typeface="+mn-cs"/>
                </a:endParaRPr>
              </a:p>
            </p:txBody>
          </p:sp>
        </p:grpSp>
        <p:sp>
          <p:nvSpPr>
            <p:cNvPr id="128009" name="TextBox 19"/>
            <p:cNvSpPr txBox="1">
              <a:spLocks noChangeArrowheads="1"/>
            </p:cNvSpPr>
            <p:nvPr/>
          </p:nvSpPr>
          <p:spPr bwMode="auto">
            <a:xfrm rot="600000">
              <a:off x="1890271" y="1417357"/>
              <a:ext cx="1366351" cy="954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  <a:latin typeface="Arial Narrow" pitchFamily="34" charset="0"/>
                </a:rPr>
                <a:t>Local Control</a:t>
              </a:r>
            </a:p>
          </p:txBody>
        </p:sp>
        <p:sp>
          <p:nvSpPr>
            <p:cNvPr id="128010" name="TextBox 20"/>
            <p:cNvSpPr txBox="1">
              <a:spLocks noChangeArrowheads="1"/>
            </p:cNvSpPr>
            <p:nvPr/>
          </p:nvSpPr>
          <p:spPr bwMode="auto">
            <a:xfrm rot="600000">
              <a:off x="5846733" y="2216614"/>
              <a:ext cx="1366351" cy="954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  <a:latin typeface="Arial Narrow" pitchFamily="34" charset="0"/>
                </a:rPr>
                <a:t>State Control</a:t>
              </a:r>
            </a:p>
          </p:txBody>
        </p:sp>
      </p:grpSp>
      <p:sp>
        <p:nvSpPr>
          <p:cNvPr id="22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23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164262" cy="762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SBE Actions and Timeline</a:t>
            </a:r>
          </a:p>
        </p:txBody>
      </p:sp>
      <p:sp>
        <p:nvSpPr>
          <p:cNvPr id="6" name="Freeform 3"/>
          <p:cNvSpPr>
            <a:spLocks noEditPoints="1"/>
          </p:cNvSpPr>
          <p:nvPr/>
        </p:nvSpPr>
        <p:spPr bwMode="gray">
          <a:xfrm>
            <a:off x="1379537" y="966901"/>
            <a:ext cx="6719887" cy="5019675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 w="0">
            <a:noFill/>
            <a:prstDash val="solid"/>
            <a:round/>
            <a:headEnd/>
            <a:tailEnd/>
          </a:ln>
          <a:effectLst>
            <a:outerShdw blurRad="266700" dist="1460500" dir="6360000" sx="91000" sy="91000" rotWithShape="0">
              <a:prstClr val="black">
                <a:alpha val="31000"/>
              </a:prstClr>
            </a:outerShdw>
          </a:effectLst>
          <a:scene3d>
            <a:camera prst="isometricOffAxis1Top">
              <a:rot lat="17631396" lon="20225593" rev="1613221"/>
            </a:camera>
            <a:lightRig rig="twoPt" dir="t">
              <a:rot lat="0" lon="0" rev="0"/>
            </a:lightRig>
          </a:scene3d>
          <a:sp3d extrusionH="254000" prstMaterial="dkEdge">
            <a:extrusionClr>
              <a:schemeClr val="bg2">
                <a:lumMod val="75000"/>
              </a:schemeClr>
            </a:extrusionClr>
          </a:sp3d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2765425" y="1227138"/>
            <a:ext cx="4848225" cy="1635125"/>
            <a:chOff x="2362200" y="2099309"/>
            <a:chExt cx="4848342" cy="1634491"/>
          </a:xfrm>
        </p:grpSpPr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2704307" y="2099309"/>
              <a:ext cx="4506235" cy="1329691"/>
              <a:chOff x="4533107" y="1566703"/>
              <a:chExt cx="4506235" cy="1329691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4532321" y="1955489"/>
                <a:ext cx="1568488" cy="941023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316565" y="1953903"/>
                <a:ext cx="1905046" cy="1586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395" name="TextBox 14"/>
              <p:cNvSpPr txBox="1">
                <a:spLocks noChangeArrowheads="1"/>
              </p:cNvSpPr>
              <p:nvPr/>
            </p:nvSpPr>
            <p:spPr bwMode="auto">
              <a:xfrm>
                <a:off x="5153342" y="1566703"/>
                <a:ext cx="3886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rgbClr val="000000"/>
                    </a:solidFill>
                    <a:latin typeface="Arial Narrow" pitchFamily="34" charset="0"/>
                  </a:rPr>
                  <a:t>Adopt Budget Standards and Criteria</a:t>
                </a:r>
              </a:p>
            </p:txBody>
          </p:sp>
        </p:grpSp>
        <p:grpSp>
          <p:nvGrpSpPr>
            <p:cNvPr id="4" name="Gruppe 137"/>
            <p:cNvGrpSpPr>
              <a:grpSpLocks/>
            </p:cNvGrpSpPr>
            <p:nvPr/>
          </p:nvGrpSpPr>
          <p:grpSpPr bwMode="auto">
            <a:xfrm>
              <a:off x="2362200" y="2968626"/>
              <a:ext cx="685800" cy="765174"/>
              <a:chOff x="473201" y="2942956"/>
              <a:chExt cx="953523" cy="1036016"/>
            </a:xfrm>
          </p:grpSpPr>
          <p:sp>
            <p:nvSpPr>
              <p:cNvPr id="10" name="Ellipse 138"/>
              <p:cNvSpPr/>
              <p:nvPr/>
            </p:nvSpPr>
            <p:spPr bwMode="auto">
              <a:xfrm>
                <a:off x="517728" y="3793752"/>
                <a:ext cx="846720" cy="185220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E6E6E6">
                      <a:lumMod val="10000"/>
                      <a:alpha val="76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  <a:latin typeface="Calibri" pitchFamily="34" charset="0"/>
                  <a:ea typeface="ＭＳ Ｐゴシック" pitchFamily="-111" charset="-128"/>
                  <a:cs typeface="+mn-cs"/>
                </a:endParaRPr>
              </a:p>
            </p:txBody>
          </p:sp>
          <p:sp>
            <p:nvSpPr>
              <p:cNvPr id="142391" name="Ellipse 139"/>
              <p:cNvSpPr>
                <a:spLocks noChangeArrowheads="1"/>
              </p:cNvSpPr>
              <p:nvPr/>
            </p:nvSpPr>
            <p:spPr bwMode="auto">
              <a:xfrm>
                <a:off x="473201" y="2942956"/>
                <a:ext cx="953523" cy="953012"/>
              </a:xfrm>
              <a:prstGeom prst="ellipse">
                <a:avLst/>
              </a:prstGeom>
              <a:gradFill rotWithShape="1">
                <a:gsLst>
                  <a:gs pos="0">
                    <a:srgbClr val="FFC000"/>
                  </a:gs>
                  <a:gs pos="70000">
                    <a:srgbClr val="FFFF00"/>
                  </a:gs>
                  <a:gs pos="100000">
                    <a:srgbClr val="FFFF00"/>
                  </a:gs>
                </a:gsLst>
                <a:lin ang="5400000" scaled="1"/>
              </a:gradFill>
              <a:ln w="3175">
                <a:solidFill>
                  <a:srgbClr val="FFCC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indent="-342900" algn="ctr">
                  <a:buFont typeface="Calibri" pitchFamily="34" charset="0"/>
                  <a:buAutoNum type="arabicPeriod"/>
                </a:pPr>
                <a:endParaRPr lang="en-US" sz="1600">
                  <a:solidFill>
                    <a:srgbClr val="000000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142392" name="Ellipse 140"/>
              <p:cNvSpPr>
                <a:spLocks noChangeArrowheads="1"/>
              </p:cNvSpPr>
              <p:nvPr/>
            </p:nvSpPr>
            <p:spPr bwMode="auto">
              <a:xfrm>
                <a:off x="589896" y="2966013"/>
                <a:ext cx="698636" cy="516471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marL="342900" indent="-342900" algn="ctr">
                  <a:buFont typeface="Calibri" pitchFamily="34" charset="0"/>
                  <a:buAutoNum type="arabicPeriod"/>
                </a:pPr>
                <a:endParaRPr lang="en-US" sz="2000">
                  <a:solidFill>
                    <a:srgbClr val="FFFFFF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705100" y="2249488"/>
            <a:ext cx="768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1/1/14</a:t>
            </a:r>
          </a:p>
        </p:txBody>
      </p: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5662613" y="2557463"/>
            <a:ext cx="3100387" cy="3438525"/>
            <a:chOff x="5260127" y="3429000"/>
            <a:chExt cx="3099310" cy="4001374"/>
          </a:xfrm>
        </p:grpSpPr>
        <p:grpSp>
          <p:nvGrpSpPr>
            <p:cNvPr id="7" name="Group 45"/>
            <p:cNvGrpSpPr>
              <a:grpSpLocks/>
            </p:cNvGrpSpPr>
            <p:nvPr/>
          </p:nvGrpSpPr>
          <p:grpSpPr bwMode="auto">
            <a:xfrm>
              <a:off x="6019800" y="3429000"/>
              <a:ext cx="1076325" cy="1265238"/>
              <a:chOff x="6019800" y="3429000"/>
              <a:chExt cx="1076325" cy="1265238"/>
            </a:xfrm>
          </p:grpSpPr>
          <p:sp>
            <p:nvSpPr>
              <p:cNvPr id="24" name="Ellipse 99"/>
              <p:cNvSpPr/>
              <p:nvPr/>
            </p:nvSpPr>
            <p:spPr bwMode="auto">
              <a:xfrm>
                <a:off x="6019800" y="3429000"/>
                <a:ext cx="1076325" cy="116141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chemeClr val="accent3">
                    <a:lumMod val="50000"/>
                  </a:schemeClr>
                </a:solidFill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  <a:latin typeface="Calibri" pitchFamily="34" charset="0"/>
                  <a:ea typeface="ＭＳ Ｐゴシック" pitchFamily="-111" charset="-128"/>
                  <a:cs typeface="+mn-cs"/>
                </a:endParaRPr>
              </a:p>
            </p:txBody>
          </p:sp>
          <p:sp>
            <p:nvSpPr>
              <p:cNvPr id="142382" name="Ellipse 100"/>
              <p:cNvSpPr>
                <a:spLocks noChangeArrowheads="1"/>
              </p:cNvSpPr>
              <p:nvPr/>
            </p:nvSpPr>
            <p:spPr bwMode="auto">
              <a:xfrm>
                <a:off x="6164230" y="3466769"/>
                <a:ext cx="792064" cy="627153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76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sz="2000">
                  <a:solidFill>
                    <a:srgbClr val="FFFFFF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26" name="Ellipse 98"/>
              <p:cNvSpPr/>
              <p:nvPr/>
            </p:nvSpPr>
            <p:spPr bwMode="auto">
              <a:xfrm>
                <a:off x="6060349" y="4466112"/>
                <a:ext cx="965766" cy="228126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E6E6E6">
                      <a:lumMod val="10000"/>
                      <a:alpha val="76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  <a:latin typeface="Calibri" pitchFamily="34" charset="0"/>
                  <a:ea typeface="ＭＳ Ｐゴシック" pitchFamily="-111" charset="-128"/>
                  <a:cs typeface="+mn-cs"/>
                </a:endParaRPr>
              </a:p>
            </p:txBody>
          </p:sp>
        </p:grpSp>
        <p:grpSp>
          <p:nvGrpSpPr>
            <p:cNvPr id="8" name="Group 64"/>
            <p:cNvGrpSpPr>
              <a:grpSpLocks/>
            </p:cNvGrpSpPr>
            <p:nvPr/>
          </p:nvGrpSpPr>
          <p:grpSpPr bwMode="auto">
            <a:xfrm>
              <a:off x="5260127" y="6248400"/>
              <a:ext cx="3099310" cy="1181974"/>
              <a:chOff x="2669327" y="6248400"/>
              <a:chExt cx="3099310" cy="118197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3048607" y="6248066"/>
                <a:ext cx="1904338" cy="1847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378" name="TextBox 22"/>
              <p:cNvSpPr txBox="1">
                <a:spLocks noChangeArrowheads="1"/>
              </p:cNvSpPr>
              <p:nvPr/>
            </p:nvSpPr>
            <p:spPr bwMode="auto">
              <a:xfrm>
                <a:off x="2669327" y="6248400"/>
                <a:ext cx="3099310" cy="1181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0000"/>
                    </a:solidFill>
                    <a:latin typeface="Arial Narrow" pitchFamily="34" charset="0"/>
                  </a:rPr>
                  <a:t>Adopt Technical Assistance </a:t>
                </a:r>
              </a:p>
              <a:p>
                <a:pPr algn="ctr"/>
                <a:r>
                  <a:rPr lang="en-US" sz="2000" b="1">
                    <a:solidFill>
                      <a:srgbClr val="000000"/>
                    </a:solidFill>
                    <a:latin typeface="Arial Narrow" pitchFamily="34" charset="0"/>
                  </a:rPr>
                  <a:t>and Intervention </a:t>
                </a:r>
              </a:p>
              <a:p>
                <a:pPr algn="ctr"/>
                <a:r>
                  <a:rPr lang="en-US" sz="2000" b="1">
                    <a:solidFill>
                      <a:srgbClr val="000000"/>
                    </a:solidFill>
                    <a:latin typeface="Arial Narrow" pitchFamily="34" charset="0"/>
                  </a:rPr>
                  <a:t>Evaluation Rubric</a:t>
                </a: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 rot="5400000">
              <a:off x="5601970" y="5294960"/>
              <a:ext cx="1904625" cy="1587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3265488" y="2938463"/>
            <a:ext cx="2090737" cy="3160712"/>
            <a:chOff x="2862241" y="3810000"/>
            <a:chExt cx="2090759" cy="3160371"/>
          </a:xfrm>
        </p:grpSpPr>
        <p:grpSp>
          <p:nvGrpSpPr>
            <p:cNvPr id="11" name="Group 63"/>
            <p:cNvGrpSpPr>
              <a:grpSpLocks/>
            </p:cNvGrpSpPr>
            <p:nvPr/>
          </p:nvGrpSpPr>
          <p:grpSpPr bwMode="auto">
            <a:xfrm>
              <a:off x="2862241" y="6248400"/>
              <a:ext cx="2090759" cy="721971"/>
              <a:chOff x="2862241" y="6248400"/>
              <a:chExt cx="2090759" cy="721971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3047980" y="6248137"/>
                <a:ext cx="1905020" cy="1587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373" name="TextBox 34"/>
              <p:cNvSpPr txBox="1">
                <a:spLocks noChangeArrowheads="1"/>
              </p:cNvSpPr>
              <p:nvPr/>
            </p:nvSpPr>
            <p:spPr bwMode="auto">
              <a:xfrm>
                <a:off x="2862241" y="6262485"/>
                <a:ext cx="1953420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rgbClr val="000000"/>
                    </a:solidFill>
                    <a:latin typeface="Arial Narrow" pitchFamily="34" charset="0"/>
                  </a:rPr>
                  <a:t>Adopt LCAP Plan</a:t>
                </a:r>
              </a:p>
              <a:p>
                <a:pPr algn="ctr"/>
                <a:r>
                  <a:rPr lang="en-US" sz="2000" b="1">
                    <a:solidFill>
                      <a:srgbClr val="000000"/>
                    </a:solidFill>
                    <a:latin typeface="Arial Narrow" pitchFamily="34" charset="0"/>
                  </a:rPr>
                  <a:t>Templates</a:t>
                </a:r>
              </a:p>
            </p:txBody>
          </p:sp>
        </p:grpSp>
        <p:grpSp>
          <p:nvGrpSpPr>
            <p:cNvPr id="12" name="Group 46"/>
            <p:cNvGrpSpPr>
              <a:grpSpLocks/>
            </p:cNvGrpSpPr>
            <p:nvPr/>
          </p:nvGrpSpPr>
          <p:grpSpPr bwMode="auto">
            <a:xfrm>
              <a:off x="3397250" y="3810000"/>
              <a:ext cx="1022350" cy="1109662"/>
              <a:chOff x="3397250" y="3810000"/>
              <a:chExt cx="1022350" cy="1109662"/>
            </a:xfrm>
          </p:grpSpPr>
          <p:sp>
            <p:nvSpPr>
              <p:cNvPr id="31" name="Ellipse 300"/>
              <p:cNvSpPr/>
              <p:nvPr/>
            </p:nvSpPr>
            <p:spPr bwMode="auto">
              <a:xfrm>
                <a:off x="3444991" y="4721275"/>
                <a:ext cx="907838" cy="19838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E6E6E6">
                      <a:lumMod val="10000"/>
                      <a:alpha val="76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2000" noProof="1">
                  <a:solidFill>
                    <a:srgbClr val="FFFFFF"/>
                  </a:solidFill>
                  <a:latin typeface="Calibri" pitchFamily="34" charset="0"/>
                  <a:ea typeface="ＭＳ Ｐゴシック" pitchFamily="-111" charset="-128"/>
                  <a:cs typeface="+mn-cs"/>
                </a:endParaRPr>
              </a:p>
            </p:txBody>
          </p:sp>
          <p:sp>
            <p:nvSpPr>
              <p:cNvPr id="32" name="Ellipse 301"/>
              <p:cNvSpPr/>
              <p:nvPr/>
            </p:nvSpPr>
            <p:spPr bwMode="auto">
              <a:xfrm>
                <a:off x="3397250" y="3810000"/>
                <a:ext cx="1022350" cy="1021305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2">
                      <a:lumMod val="50000"/>
                    </a:schemeClr>
                  </a:gs>
                  <a:gs pos="0">
                    <a:schemeClr val="accent2">
                      <a:lumMod val="60000"/>
                      <a:lumOff val="4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chemeClr val="accent1">
                    <a:lumMod val="50000"/>
                  </a:schemeClr>
                </a:solidFill>
                <a:prstDash val="solid"/>
              </a:ln>
              <a:effectLst>
                <a:innerShdw blurRad="269875" dist="114300" dir="5640000">
                  <a:srgbClr val="000000">
                    <a:alpha val="13000"/>
                  </a:srgbClr>
                </a:innerShdw>
              </a:effectLst>
            </p:spPr>
            <p:txBody>
              <a:bodyPr anchor="ctr"/>
              <a:lstStyle/>
              <a:p>
                <a:pPr marL="342900" indent="-342900" algn="ctr">
                  <a:buFont typeface="Calibri" pitchFamily="-111" charset="0"/>
                  <a:buAutoNum type="arabicPeriod"/>
                  <a:defRPr/>
                </a:pPr>
                <a:endParaRPr lang="en-US" sz="2000" noProof="1">
                  <a:solidFill>
                    <a:srgbClr val="FFFFFF"/>
                  </a:solidFill>
                  <a:latin typeface="Calibri" pitchFamily="34" charset="0"/>
                  <a:ea typeface="ＭＳ Ｐゴシック" pitchFamily="-111" charset="-128"/>
                  <a:cs typeface="+mn-cs"/>
                </a:endParaRPr>
              </a:p>
            </p:txBody>
          </p:sp>
          <p:sp>
            <p:nvSpPr>
              <p:cNvPr id="142371" name="Ellipse 302"/>
              <p:cNvSpPr>
                <a:spLocks noChangeArrowheads="1"/>
              </p:cNvSpPr>
              <p:nvPr/>
            </p:nvSpPr>
            <p:spPr bwMode="auto">
              <a:xfrm>
                <a:off x="3522662" y="3835400"/>
                <a:ext cx="749300" cy="552450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marL="342900" indent="-342900" algn="ctr">
                  <a:buFont typeface="Calibri" pitchFamily="34" charset="0"/>
                  <a:buAutoNum type="arabicPeriod"/>
                </a:pPr>
                <a:endParaRPr lang="en-US" sz="2000" noProof="1">
                  <a:solidFill>
                    <a:srgbClr val="FFFFFF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30" name="Straight Connector 29"/>
            <p:cNvCxnSpPr/>
            <p:nvPr/>
          </p:nvCxnSpPr>
          <p:spPr>
            <a:xfrm rot="5400000">
              <a:off x="3086969" y="5448916"/>
              <a:ext cx="1600027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723900" y="1600200"/>
            <a:ext cx="3248025" cy="2212975"/>
            <a:chOff x="321146" y="2249465"/>
            <a:chExt cx="3247236" cy="2212997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332138" y="2633644"/>
              <a:ext cx="0" cy="132875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59"/>
            <p:cNvGrpSpPr>
              <a:grpSpLocks/>
            </p:cNvGrpSpPr>
            <p:nvPr/>
          </p:nvGrpSpPr>
          <p:grpSpPr bwMode="auto">
            <a:xfrm>
              <a:off x="321146" y="2249465"/>
              <a:ext cx="3247236" cy="400110"/>
              <a:chOff x="321146" y="2325665"/>
              <a:chExt cx="3247236" cy="400110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465574" y="2708257"/>
                <a:ext cx="1904537" cy="1587"/>
              </a:xfrm>
              <a:prstGeom prst="line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361" name="TextBox 43"/>
              <p:cNvSpPr txBox="1">
                <a:spLocks noChangeArrowheads="1"/>
              </p:cNvSpPr>
              <p:nvPr/>
            </p:nvSpPr>
            <p:spPr bwMode="auto">
              <a:xfrm>
                <a:off x="321146" y="2325665"/>
                <a:ext cx="324723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rgbClr val="000000"/>
                    </a:solidFill>
                    <a:latin typeface="Arial Narrow" pitchFamily="34" charset="0"/>
                  </a:rPr>
                  <a:t>Adopt Spending Regulations </a:t>
                </a:r>
              </a:p>
            </p:txBody>
          </p:sp>
        </p:grpSp>
        <p:grpSp>
          <p:nvGrpSpPr>
            <p:cNvPr id="19" name="Group 54"/>
            <p:cNvGrpSpPr>
              <a:grpSpLocks/>
            </p:cNvGrpSpPr>
            <p:nvPr/>
          </p:nvGrpSpPr>
          <p:grpSpPr bwMode="auto">
            <a:xfrm>
              <a:off x="914400" y="3387262"/>
              <a:ext cx="990600" cy="1075200"/>
              <a:chOff x="914400" y="3352800"/>
              <a:chExt cx="1022350" cy="1109662"/>
            </a:xfrm>
          </p:grpSpPr>
          <p:sp>
            <p:nvSpPr>
              <p:cNvPr id="40" name="Ellipse 300"/>
              <p:cNvSpPr/>
              <p:nvPr/>
            </p:nvSpPr>
            <p:spPr bwMode="auto">
              <a:xfrm>
                <a:off x="962141" y="4264075"/>
                <a:ext cx="907838" cy="198387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E6E6E6">
                      <a:lumMod val="10000"/>
                      <a:alpha val="76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2000" noProof="1">
                  <a:solidFill>
                    <a:srgbClr val="FFFFFF"/>
                  </a:solidFill>
                  <a:latin typeface="Calibri" pitchFamily="34" charset="0"/>
                  <a:ea typeface="ＭＳ Ｐゴシック" pitchFamily="-111" charset="-128"/>
                  <a:cs typeface="+mn-cs"/>
                </a:endParaRPr>
              </a:p>
            </p:txBody>
          </p:sp>
          <p:sp>
            <p:nvSpPr>
              <p:cNvPr id="41" name="Ellipse 301"/>
              <p:cNvSpPr/>
              <p:nvPr/>
            </p:nvSpPr>
            <p:spPr bwMode="auto">
              <a:xfrm>
                <a:off x="914400" y="3352800"/>
                <a:ext cx="1022350" cy="1021305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6">
                      <a:lumMod val="50000"/>
                    </a:schemeClr>
                  </a:gs>
                  <a:gs pos="0">
                    <a:schemeClr val="accent6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chemeClr val="accent6">
                    <a:lumMod val="50000"/>
                  </a:schemeClr>
                </a:solidFill>
                <a:prstDash val="solid"/>
              </a:ln>
              <a:effectLst>
                <a:innerShdw blurRad="269875" dist="114300" dir="5640000">
                  <a:srgbClr val="000000">
                    <a:alpha val="13000"/>
                  </a:srgbClr>
                </a:innerShdw>
              </a:effectLst>
            </p:spPr>
            <p:txBody>
              <a:bodyPr anchor="ctr"/>
              <a:lstStyle/>
              <a:p>
                <a:pPr marL="342900" indent="-342900" algn="ctr">
                  <a:buFont typeface="Calibri" pitchFamily="-111" charset="0"/>
                  <a:buAutoNum type="arabicPeriod"/>
                  <a:defRPr/>
                </a:pPr>
                <a:endParaRPr lang="en-US" sz="2000" noProof="1">
                  <a:solidFill>
                    <a:srgbClr val="FFFFFF"/>
                  </a:solidFill>
                  <a:latin typeface="Calibri" pitchFamily="34" charset="0"/>
                  <a:ea typeface="ＭＳ Ｐゴシック" pitchFamily="-111" charset="-128"/>
                  <a:cs typeface="+mn-cs"/>
                </a:endParaRPr>
              </a:p>
            </p:txBody>
          </p:sp>
          <p:sp>
            <p:nvSpPr>
              <p:cNvPr id="142359" name="Ellipse 302"/>
              <p:cNvSpPr>
                <a:spLocks noChangeArrowheads="1"/>
              </p:cNvSpPr>
              <p:nvPr/>
            </p:nvSpPr>
            <p:spPr bwMode="auto">
              <a:xfrm>
                <a:off x="1039812" y="3378200"/>
                <a:ext cx="749300" cy="552450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marL="342900" indent="-342900" algn="ctr">
                  <a:buFont typeface="Calibri" pitchFamily="34" charset="0"/>
                  <a:buAutoNum type="arabicPeriod"/>
                </a:pPr>
                <a:endParaRPr lang="en-US" sz="2000" noProof="1">
                  <a:solidFill>
                    <a:srgbClr val="FFFFFF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347788" y="3003550"/>
            <a:ext cx="88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1/31/14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480175" y="2840038"/>
            <a:ext cx="88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10/1/15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846513" y="3263900"/>
            <a:ext cx="88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3/31/14</a:t>
            </a:r>
          </a:p>
        </p:txBody>
      </p:sp>
      <p:sp>
        <p:nvSpPr>
          <p:cNvPr id="47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48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5" grpId="0"/>
      <p:bldP spid="17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Questions?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solidFill>
                  <a:prstClr val="black"/>
                </a:solidFill>
                <a:latin typeface="Times" pitchFamily="18" charset="0"/>
              </a:rPr>
              <a:t>Capital</a:t>
            </a:r>
            <a:endParaRPr lang="en-US" sz="2200" b="1" dirty="0">
              <a:solidFill>
                <a:prstClr val="black"/>
              </a:solidFill>
              <a:latin typeface="Times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95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C6493BD-79D0-4125-91E5-B0BA50AD80D0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1828800" y="3124200"/>
            <a:ext cx="5124450" cy="2014537"/>
            <a:chOff x="5181615" y="1100137"/>
            <a:chExt cx="5124450" cy="2014537"/>
          </a:xfrm>
        </p:grpSpPr>
        <p:sp>
          <p:nvSpPr>
            <p:cNvPr id="9" name="Rectangle 8"/>
            <p:cNvSpPr/>
            <p:nvPr/>
          </p:nvSpPr>
          <p:spPr>
            <a:xfrm>
              <a:off x="5181615" y="2285999"/>
              <a:ext cx="3314700" cy="82867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715015" y="1100137"/>
              <a:ext cx="4591050" cy="8286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3360" tIns="213360" rIns="213360" bIns="213360" numCol="1" spcCol="1270" anchor="ctr" anchorCtr="0">
              <a:noAutofit/>
            </a:bodyPr>
            <a:lstStyle/>
            <a:p>
              <a:pPr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DISCUSSION</a:t>
              </a:r>
              <a:endParaRPr lang="en-US" sz="3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Today’s Agenda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71628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State Budget Update</a:t>
            </a:r>
          </a:p>
          <a:p>
            <a:r>
              <a:rPr lang="en-US" dirty="0" smtClean="0"/>
              <a:t>Adopted Budget vs. LCFF</a:t>
            </a:r>
          </a:p>
          <a:p>
            <a:r>
              <a:rPr lang="en-US" dirty="0" smtClean="0"/>
              <a:t>K-3 CSR</a:t>
            </a:r>
          </a:p>
          <a:p>
            <a:r>
              <a:rPr lang="en-US" dirty="0" smtClean="0"/>
              <a:t>Reserves and MYP</a:t>
            </a:r>
          </a:p>
          <a:p>
            <a:r>
              <a:rPr lang="en-US" dirty="0" smtClean="0"/>
              <a:t>Accountability for LCFF</a:t>
            </a:r>
          </a:p>
          <a:p>
            <a:pPr>
              <a:buNone/>
            </a:pPr>
            <a:endParaRPr lang="en-US" sz="33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858000" cy="944562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State Budget Update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620000" cy="47243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Governor signed the budget including LCFF into law on June 27, 2013</a:t>
            </a:r>
          </a:p>
          <a:p>
            <a:r>
              <a:rPr lang="en-US" dirty="0" smtClean="0"/>
              <a:t>The major components of LCFF accountability are being addressed by the State Board of Education and will not be finalized until early January 2014</a:t>
            </a:r>
          </a:p>
          <a:p>
            <a:r>
              <a:rPr lang="en-US" dirty="0" smtClean="0"/>
              <a:t>There are concerns about the accountability provisions in the newest drafts that would make current revenue more restrictive –especially the supplemental and concentration grants</a:t>
            </a:r>
          </a:p>
          <a:p>
            <a:r>
              <a:rPr lang="en-US" dirty="0" smtClean="0"/>
              <a:t>The District maintains a significant structural deficit going into the 2014-15 school year</a:t>
            </a:r>
          </a:p>
          <a:p>
            <a:r>
              <a:rPr lang="en-US" dirty="0" smtClean="0"/>
              <a:t>Based upon the volatility of LCFF funding our adopted reserve of 2% is significantly below the recommended reserve levels.</a:t>
            </a:r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SAUSD Adopted Budget</a:t>
            </a:r>
            <a:endParaRPr lang="en-US" sz="3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5306169"/>
              </p:ext>
            </p:extLst>
          </p:nvPr>
        </p:nvGraphicFramePr>
        <p:xfrm>
          <a:off x="1219201" y="1386939"/>
          <a:ext cx="7619998" cy="4713025"/>
        </p:xfrm>
        <a:graphic>
          <a:graphicData uri="http://schemas.openxmlformats.org/drawingml/2006/table">
            <a:tbl>
              <a:tblPr/>
              <a:tblGrid>
                <a:gridCol w="3809999"/>
                <a:gridCol w="1295400"/>
                <a:gridCol w="1295400"/>
                <a:gridCol w="1219199"/>
              </a:tblGrid>
              <a:tr h="385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MULTI-YEAR PROJECTIONS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@ </a:t>
                      </a: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July 1 Budget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2013-14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2014-15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2015-16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40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REVENUE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$335,241,296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$329,477,835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$335,492,955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EXPENDITURES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$303,386,541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$319,372,573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$317,376,481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OTHER FINANCING SOURCES/USES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($52,102,599)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($54,610,249)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($55,822,724)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NET INCREASE/DECREASE (DEFICIT SPENDING)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($</a:t>
                      </a: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20,247,844)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($44,504,987)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($37,706,250)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540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BEGINNING BALANCE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$39,769,987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$19,522,143</a:t>
                      </a: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($24,982,844)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DEFICIT SPENDING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($</a:t>
                      </a: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20,247,844)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($44,504,987)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($37,706,250)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ENDING BALANCE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$19,522,143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($24,982,844)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($62,689,094)</a:t>
                      </a: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     COMPONENTS OF ENDING BALANCE: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     NON SPENDABLE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$1,150,000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$1,150,000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$1,150,000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     OTHER DESIGNATED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$8,777,828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     ECONOMIC UNCERTAINTIES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$9,594,315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$9,887,619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9,815,430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     PROP 30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     COLA </a:t>
                      </a: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PER </a:t>
                      </a: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SSC DARTBOARD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$6,993,140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$8,717,832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Calibri"/>
                          <a:cs typeface="Times New Roman"/>
                        </a:rPr>
                        <a:t>     TOTAL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$19,522,143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$18,030,759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$19,683,262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    SHORTFALL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$0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($43,013,603)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($82,372,356)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010400" y="6321425"/>
            <a:ext cx="195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90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239000" cy="944562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State Revenue Changes Under LCFF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1676400" y="1752600"/>
            <a:ext cx="2286000" cy="838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General Fund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2971800"/>
            <a:ext cx="2286000" cy="838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Tier III Categorical Funds (Flexible)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4267200"/>
            <a:ext cx="22860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Restricted Funds    (EIA)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1295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REVENUE LIMIT FUNDING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1295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LCFF FUNDING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flipH="1">
            <a:off x="1371600" y="2057400"/>
            <a:ext cx="228600" cy="1676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2438400"/>
            <a:ext cx="10668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Flexible Funds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38600" y="22098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486400" y="1752600"/>
            <a:ext cx="1981200" cy="838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Grant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86400" y="2971800"/>
            <a:ext cx="20574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Supplemental Grant (Restricted)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86400" y="4267200"/>
            <a:ext cx="2057400" cy="838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Concentration Grant (Restricted)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038600" y="47244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38600" y="34290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>
            <a:off x="7543800" y="3200400"/>
            <a:ext cx="228600" cy="1676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848600" y="3581400"/>
            <a:ext cx="1143000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Restricted Funds</a:t>
            </a:r>
            <a:endParaRPr lang="en-US" dirty="0"/>
          </a:p>
        </p:txBody>
      </p:sp>
      <p:sp>
        <p:nvSpPr>
          <p:cNvPr id="27" name="Rectangle 4"/>
          <p:cNvSpPr txBox="1">
            <a:spLocks noChangeArrowheads="1"/>
          </p:cNvSpPr>
          <p:nvPr/>
        </p:nvSpPr>
        <p:spPr bwMode="auto">
          <a:xfrm>
            <a:off x="7010400" y="6321425"/>
            <a:ext cx="195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8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1209675" y="228600"/>
            <a:ext cx="6286500" cy="6858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LCFF Categorical Streams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>
          <a:xfrm>
            <a:off x="38100" y="1304925"/>
            <a:ext cx="2933700" cy="4638675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9070C"/>
                </a:solidFill>
              </a:rPr>
              <a:t>The LCFF both dramatically increases the level of funding flowing to school districts in addition to the base grant and dramatically reduces the factors </a:t>
            </a:r>
            <a:br>
              <a:rPr lang="en-US" dirty="0" smtClean="0">
                <a:solidFill>
                  <a:srgbClr val="09070C"/>
                </a:solidFill>
              </a:rPr>
            </a:br>
            <a:r>
              <a:rPr lang="en-US" dirty="0" smtClean="0">
                <a:solidFill>
                  <a:srgbClr val="09070C"/>
                </a:solidFill>
              </a:rPr>
              <a:t>that influence the</a:t>
            </a:r>
            <a:br>
              <a:rPr lang="en-US" dirty="0" smtClean="0">
                <a:solidFill>
                  <a:srgbClr val="09070C"/>
                </a:solidFill>
              </a:rPr>
            </a:br>
            <a:r>
              <a:rPr lang="en-US" dirty="0" smtClean="0">
                <a:solidFill>
                  <a:srgbClr val="09070C"/>
                </a:solidFill>
              </a:rPr>
              <a:t>flow of those dollars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9070C"/>
                </a:solidFill>
              </a:rPr>
              <a:t>Weighting factors </a:t>
            </a:r>
            <a:br>
              <a:rPr lang="en-US" dirty="0" smtClean="0">
                <a:solidFill>
                  <a:srgbClr val="09070C"/>
                </a:solidFill>
              </a:rPr>
            </a:br>
            <a:r>
              <a:rPr lang="en-US" dirty="0" smtClean="0">
                <a:solidFill>
                  <a:srgbClr val="09070C"/>
                </a:solidFill>
              </a:rPr>
              <a:t>take the place of separate categorical program appropriations</a:t>
            </a:r>
            <a:endParaRPr lang="en-US" dirty="0" smtClean="0"/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4591050" y="1057275"/>
            <a:ext cx="2895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© 2013 School Services of California, Inc.</a:t>
            </a:r>
          </a:p>
        </p:txBody>
      </p:sp>
      <p:graphicFrame>
        <p:nvGraphicFramePr>
          <p:cNvPr id="17410" name="Content Placeholder 7"/>
          <p:cNvGraphicFramePr>
            <a:graphicFrameLocks/>
          </p:cNvGraphicFramePr>
          <p:nvPr/>
        </p:nvGraphicFramePr>
        <p:xfrm>
          <a:off x="2819400" y="990600"/>
          <a:ext cx="6008688" cy="5343525"/>
        </p:xfrm>
        <a:graphic>
          <a:graphicData uri="http://schemas.openxmlformats.org/presentationml/2006/ole">
            <p:oleObj spid="_x0000_s66562" r:id="rId3" imgW="6005080" imgH="5346655" progId="Excel.Sheet.8">
              <p:embed/>
            </p:oleObj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577138" y="4165600"/>
            <a:ext cx="1433512" cy="723900"/>
            <a:chOff x="7673715" y="3251893"/>
            <a:chExt cx="1433040" cy="723169"/>
          </a:xfrm>
        </p:grpSpPr>
        <p:sp>
          <p:nvSpPr>
            <p:cNvPr id="8" name="Pentagon 7"/>
            <p:cNvSpPr/>
            <p:nvPr/>
          </p:nvSpPr>
          <p:spPr>
            <a:xfrm rot="10800000">
              <a:off x="7673715" y="3251893"/>
              <a:ext cx="1337189" cy="723169"/>
            </a:xfrm>
            <a:prstGeom prst="homePlate">
              <a:avLst>
                <a:gd name="adj" fmla="val 31522"/>
              </a:avLst>
            </a:prstGeom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424" name="TextBox 11"/>
            <p:cNvSpPr txBox="1">
              <a:spLocks noChangeArrowheads="1"/>
            </p:cNvSpPr>
            <p:nvPr/>
          </p:nvSpPr>
          <p:spPr bwMode="auto">
            <a:xfrm>
              <a:off x="7716477" y="3282740"/>
              <a:ext cx="139027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>
                  <a:solidFill>
                    <a:srgbClr val="FFFFFF"/>
                  </a:solidFill>
                  <a:latin typeface="Arial Narrow" pitchFamily="34" charset="0"/>
                </a:rPr>
                <a:t>LCFF Supplemental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575550" y="2559050"/>
            <a:ext cx="1452563" cy="762000"/>
            <a:chOff x="7603958" y="1597585"/>
            <a:chExt cx="1452738" cy="762000"/>
          </a:xfrm>
        </p:grpSpPr>
        <p:sp>
          <p:nvSpPr>
            <p:cNvPr id="13" name="Pentagon 12"/>
            <p:cNvSpPr/>
            <p:nvPr/>
          </p:nvSpPr>
          <p:spPr>
            <a:xfrm rot="10800000">
              <a:off x="7603958" y="1597585"/>
              <a:ext cx="1406945" cy="762000"/>
            </a:xfrm>
            <a:prstGeom prst="homePlate">
              <a:avLst>
                <a:gd name="adj" fmla="val 31522"/>
              </a:avLst>
            </a:prstGeom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420" name="TextBox 13"/>
            <p:cNvSpPr txBox="1">
              <a:spLocks noChangeArrowheads="1"/>
            </p:cNvSpPr>
            <p:nvPr/>
          </p:nvSpPr>
          <p:spPr bwMode="auto">
            <a:xfrm>
              <a:off x="7681407" y="1672455"/>
              <a:ext cx="137528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>
                  <a:solidFill>
                    <a:srgbClr val="FFFFFF"/>
                  </a:solidFill>
                  <a:latin typeface="Arial Narrow" pitchFamily="34" charset="0"/>
                </a:rPr>
                <a:t>LCFF Concentration</a:t>
              </a:r>
            </a:p>
          </p:txBody>
        </p:sp>
      </p:grpSp>
      <p:sp>
        <p:nvSpPr>
          <p:cNvPr id="14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808038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LCFF – Grade Span Grants Per ADA</a:t>
            </a:r>
          </a:p>
        </p:txBody>
      </p:sp>
      <p:graphicFrame>
        <p:nvGraphicFramePr>
          <p:cNvPr id="18434" name="Content Placeholder 8"/>
          <p:cNvGraphicFramePr>
            <a:graphicFrameLocks noGrp="1"/>
          </p:cNvGraphicFramePr>
          <p:nvPr>
            <p:ph idx="1"/>
          </p:nvPr>
        </p:nvGraphicFramePr>
        <p:xfrm>
          <a:off x="914400" y="1219200"/>
          <a:ext cx="8229600" cy="5016500"/>
        </p:xfrm>
        <a:graphic>
          <a:graphicData uri="http://schemas.openxmlformats.org/presentationml/2006/ole">
            <p:oleObj spid="_x0000_s67586" r:id="rId3" imgW="9156986" imgH="5017443" progId="Excel.Sheet.8">
              <p:embed/>
            </p:oleObj>
          </a:graphicData>
        </a:graphic>
      </p:graphicFrame>
      <p:sp>
        <p:nvSpPr>
          <p:cNvPr id="67588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457200" y="990600"/>
            <a:ext cx="5581650" cy="1619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© 2013 School Services of California, Inc.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0" y="34290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$6,847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36576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$6,758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467600" y="38862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$6,791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41910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$7,011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696200" y="22860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Includes restricted funds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b="1" dirty="0" smtClean="0"/>
              <a:t>Comparing Adopted Budget to Estimated LCFF</a:t>
            </a:r>
            <a:endParaRPr lang="en-US" sz="3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5306169"/>
              </p:ext>
            </p:extLst>
          </p:nvPr>
        </p:nvGraphicFramePr>
        <p:xfrm>
          <a:off x="1219200" y="1386939"/>
          <a:ext cx="7619999" cy="4632860"/>
        </p:xfrm>
        <a:graphic>
          <a:graphicData uri="http://schemas.openxmlformats.org/drawingml/2006/table">
            <a:tbl>
              <a:tblPr/>
              <a:tblGrid>
                <a:gridCol w="3810000"/>
                <a:gridCol w="1295400"/>
                <a:gridCol w="1295400"/>
                <a:gridCol w="1219199"/>
              </a:tblGrid>
              <a:tr h="4407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Calibri"/>
                          <a:cs typeface="Times New Roman"/>
                        </a:rPr>
                        <a:t>MULTI-YEAR PROJECTIONS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2012-13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 Budget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2013-14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Adopted Budget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2013-14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/>
                          <a:ea typeface="Calibri"/>
                          <a:cs typeface="Times New Roman"/>
                        </a:rPr>
                        <a:t>Estimated</a:t>
                      </a:r>
                      <a:r>
                        <a:rPr lang="en-US" sz="1200" b="1" baseline="0" dirty="0" smtClean="0">
                          <a:latin typeface="Arial"/>
                          <a:ea typeface="Calibri"/>
                          <a:cs typeface="Times New Roman"/>
                        </a:rPr>
                        <a:t> LCFF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51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GENERAL</a:t>
                      </a:r>
                      <a:r>
                        <a:rPr lang="en-US" sz="1400" baseline="0" dirty="0" smtClean="0">
                          <a:latin typeface="+mj-lt"/>
                          <a:ea typeface="Calibri"/>
                          <a:cs typeface="Times New Roman"/>
                        </a:rPr>
                        <a:t> FUND REVENUE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$277,480,432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$289,864,524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LCFF BASE GRANT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$291,827,149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TIER III CATEGORICAL</a:t>
                      </a:r>
                      <a:r>
                        <a:rPr lang="en-US" sz="1400" baseline="0" dirty="0" smtClean="0">
                          <a:latin typeface="+mj-lt"/>
                          <a:ea typeface="Calibri"/>
                          <a:cs typeface="Times New Roman"/>
                        </a:rPr>
                        <a:t> FUNDS (Flexible)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$33,480,275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$33,480,275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TOTAL FLEXIBLE GENERAL FUND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$310,960,707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$323,344,799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$291,827,149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Deficit Spending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latin typeface="+mj-lt"/>
                          <a:ea typeface="Calibri"/>
                          <a:cs typeface="Times New Roman"/>
                        </a:rPr>
                        <a:t>($</a:t>
                      </a: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20,247,844)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($44,504,987)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($44,504,987)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751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LCFF “Base” or General Fund shortfall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 smtClean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$31,517,650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 smtClean="0">
                        <a:latin typeface="+mj-lt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j-lt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55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LCFF Supplemental</a:t>
                      </a:r>
                      <a:r>
                        <a:rPr lang="en-US" sz="1400" b="1" baseline="0" dirty="0" smtClean="0">
                          <a:latin typeface="+mj-lt"/>
                          <a:ea typeface="Calibri"/>
                          <a:cs typeface="Times New Roman"/>
                        </a:rPr>
                        <a:t> Grant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$38,089,662</a:t>
                      </a: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65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Restricted</a:t>
                      </a:r>
                      <a:r>
                        <a:rPr lang="en-US" sz="1400" baseline="0" dirty="0" smtClean="0">
                          <a:latin typeface="+mj-lt"/>
                          <a:ea typeface="Calibri"/>
                          <a:cs typeface="Times New Roman"/>
                        </a:rPr>
                        <a:t> Categorical Funding EIA</a:t>
                      </a: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$15,957,734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$15,958,721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LCFF</a:t>
                      </a:r>
                      <a:r>
                        <a:rPr lang="en-US" sz="1400" b="1" baseline="0" dirty="0" smtClean="0">
                          <a:latin typeface="+mj-lt"/>
                          <a:ea typeface="Calibri"/>
                          <a:cs typeface="Times New Roman"/>
                        </a:rPr>
                        <a:t> Concentration Grant</a:t>
                      </a:r>
                      <a:endParaRPr lang="en-US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$22,530,422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0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TOTAL FUNDING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j-lt"/>
                        </a:rPr>
                        <a:t>$326,918,444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j-lt"/>
                        </a:rPr>
                        <a:t>$339,303,320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j-lt"/>
                        </a:rPr>
                        <a:t>$352,447,233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SHORTFALL Cuts needed for 2014-15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($43,013,603)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C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($29,869,690</a:t>
                      </a: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Potential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 Cuts if LCFF NOT Flexible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($74,561,253</a:t>
                      </a:r>
                      <a:r>
                        <a:rPr lang="en-US" sz="1400" b="0" dirty="0" smtClean="0"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  <a:endParaRPr lang="en-US" sz="1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661" marR="9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010400" y="6321425"/>
            <a:ext cx="195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90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886575" cy="960438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LCFF and K-3 CSR 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 smtClean="0"/>
              <a:t>The LCFF specifies that districts must, as a condition of receiving the 10.4% K-3 CSR funding adjustment, limit class enrollment in grades K-3, eventually reaching a maximum average enrollment per class of no more than</a:t>
            </a:r>
            <a:br>
              <a:rPr lang="en-US" dirty="0" smtClean="0"/>
            </a:br>
            <a:r>
              <a:rPr lang="en-US" dirty="0" smtClean="0"/>
              <a:t>24 students at each school site, </a:t>
            </a:r>
            <a:r>
              <a:rPr lang="en-US" b="1" u="sng" dirty="0" smtClean="0"/>
              <a:t>unless an alternate ratio is locally negotiated</a:t>
            </a:r>
            <a:r>
              <a:rPr lang="en-US" dirty="0" smtClean="0"/>
              <a:t> – ($12.7 million in base funds for 2013-14)</a:t>
            </a:r>
            <a:endParaRPr lang="en-US" b="1" u="sng" dirty="0" smtClean="0"/>
          </a:p>
          <a:p>
            <a:pPr lvl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 smtClean="0"/>
              <a:t>24:1 student average must be reached at full implementation of the LCFF (planned for 2020-21)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 smtClean="0"/>
              <a:t>During the intervening years, districts are to meet intermediate targets, based on the funding provided to move all districts to their LCFF target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defRPr/>
            </a:pPr>
            <a:r>
              <a:rPr lang="en-US" dirty="0" smtClean="0"/>
              <a:t>A district’s failure to meet the target at one school site would result in </a:t>
            </a:r>
            <a:r>
              <a:rPr lang="en-US" b="1" u="sng" dirty="0" smtClean="0"/>
              <a:t>the loss of all K-3 CSR </a:t>
            </a:r>
            <a:r>
              <a:rPr lang="en-US" b="1" u="sng" smtClean="0"/>
              <a:t>funds district-wide </a:t>
            </a:r>
            <a:r>
              <a:rPr lang="en-US" dirty="0" smtClean="0"/>
              <a:t>– a penalty that is likely to be out of proportion to the error</a:t>
            </a: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endParaRPr lang="en-US" dirty="0" smtClean="0"/>
          </a:p>
        </p:txBody>
      </p:sp>
      <p:sp>
        <p:nvSpPr>
          <p:cNvPr id="6" name="TextBox 3"/>
          <p:cNvSpPr txBox="1"/>
          <p:nvPr/>
        </p:nvSpPr>
        <p:spPr>
          <a:xfrm>
            <a:off x="3124200" y="6223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latin typeface="Times" pitchFamily="18" charset="0"/>
              </a:rPr>
              <a:t>Capital</a:t>
            </a:r>
            <a:endParaRPr lang="en-US" sz="2200" b="1" dirty="0">
              <a:latin typeface="Times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112000" y="6321425"/>
            <a:ext cx="1879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24D7968-D3E5-4A1B-B270-358170493688}" type="slidenum">
              <a:rPr lang="en-US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10584</TotalTime>
  <Words>1062</Words>
  <Application>Microsoft Office PowerPoint</Application>
  <PresentationFormat>On-screen Show (4:3)</PresentationFormat>
  <Paragraphs>261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1_Office Theme</vt:lpstr>
      <vt:lpstr>Microsoft Office Excel 97-2003 Worksheet</vt:lpstr>
      <vt:lpstr>Chart</vt:lpstr>
      <vt:lpstr> 2013 – 14              Budget Update    </vt:lpstr>
      <vt:lpstr>Today’s Agenda</vt:lpstr>
      <vt:lpstr>State Budget Update</vt:lpstr>
      <vt:lpstr>SAUSD Adopted Budget</vt:lpstr>
      <vt:lpstr>State Revenue Changes Under LCFF</vt:lpstr>
      <vt:lpstr>LCFF Categorical Streams</vt:lpstr>
      <vt:lpstr>LCFF – Grade Span Grants Per ADA</vt:lpstr>
      <vt:lpstr>Comparing Adopted Budget to Estimated LCFF</vt:lpstr>
      <vt:lpstr>LCFF and K-3 CSR Penalties</vt:lpstr>
      <vt:lpstr>Balances, Reserves, and Planning</vt:lpstr>
      <vt:lpstr>Confidence Intervals and the State Revenue Forecasts</vt:lpstr>
      <vt:lpstr>Declining Reserves and 2%</vt:lpstr>
      <vt:lpstr>MYP Revenue Projections</vt:lpstr>
      <vt:lpstr>The LCFF Accountability System</vt:lpstr>
      <vt:lpstr>Spending Control Scale at the              State Adopted Budget</vt:lpstr>
      <vt:lpstr>SBE Actions and Timeline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HTross</dc:creator>
  <cp:lastModifiedBy>maribel.martinez</cp:lastModifiedBy>
  <cp:revision>326</cp:revision>
  <dcterms:created xsi:type="dcterms:W3CDTF">2012-08-05T21:50:18Z</dcterms:created>
  <dcterms:modified xsi:type="dcterms:W3CDTF">2013-07-25T15:40:23Z</dcterms:modified>
</cp:coreProperties>
</file>